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5" autoAdjust="0"/>
    <p:restoredTop sz="94660"/>
  </p:normalViewPr>
  <p:slideViewPr>
    <p:cSldViewPr snapToGrid="0">
      <p:cViewPr varScale="1">
        <p:scale>
          <a:sx n="87" d="100"/>
          <a:sy n="87" d="100"/>
        </p:scale>
        <p:origin x="528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251150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956349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37473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859200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410206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882527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878268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869283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923322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245864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28416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B9F270-5B11-483C-8A22-7728523F67D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363A6D-3EAD-4595-A0BE-44C4413D4CC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579986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" y="1327639"/>
            <a:ext cx="12191999" cy="1206378"/>
          </a:xfrm>
        </p:spPr>
        <p:txBody>
          <a:bodyPr>
            <a:normAutofit/>
          </a:bodyPr>
          <a:lstStyle/>
          <a:p>
            <a:r>
              <a:rPr lang="en-US" altLang="ko-KR" sz="3600" b="1" dirty="0" smtClean="0"/>
              <a:t>Efficacy and safety of </a:t>
            </a:r>
            <a:r>
              <a:rPr lang="en-US" altLang="ko-KR" sz="3600" b="1" dirty="0" err="1" smtClean="0"/>
              <a:t>cryoablation</a:t>
            </a:r>
            <a:r>
              <a:rPr lang="en-US" altLang="ko-KR" sz="3600" b="1" dirty="0" smtClean="0"/>
              <a:t> </a:t>
            </a:r>
            <a:r>
              <a:rPr lang="en-US" altLang="ko-KR" sz="3600" b="1" dirty="0" smtClean="0"/>
              <a:t/>
            </a:r>
            <a:br>
              <a:rPr lang="en-US" altLang="ko-KR" sz="3600" b="1" dirty="0" smtClean="0"/>
            </a:br>
            <a:r>
              <a:rPr lang="en-US" altLang="ko-KR" sz="3600" b="1" dirty="0" smtClean="0"/>
              <a:t>in patients with an </a:t>
            </a:r>
            <a:r>
              <a:rPr lang="en-US" altLang="ko-KR" sz="3600" b="1" dirty="0" smtClean="0"/>
              <a:t>longstanding persistent AF</a:t>
            </a:r>
            <a:endParaRPr lang="ko-KR" altLang="en-US" sz="3600" b="1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9249507" y="4753830"/>
            <a:ext cx="2209800" cy="1040300"/>
          </a:xfrm>
        </p:spPr>
        <p:txBody>
          <a:bodyPr/>
          <a:lstStyle/>
          <a:p>
            <a:pPr algn="r"/>
            <a:r>
              <a:rPr lang="ko-KR" altLang="en-US" b="1" dirty="0" smtClean="0">
                <a:latin typeface="+mn-ea"/>
              </a:rPr>
              <a:t>강북삼성병원</a:t>
            </a:r>
            <a:endParaRPr lang="en-US" altLang="ko-KR" b="1" dirty="0" smtClean="0">
              <a:latin typeface="+mn-ea"/>
            </a:endParaRPr>
          </a:p>
          <a:p>
            <a:pPr algn="r"/>
            <a:r>
              <a:rPr lang="ko-KR" altLang="en-US" b="1" dirty="0" smtClean="0">
                <a:latin typeface="+mn-ea"/>
              </a:rPr>
              <a:t>이성호 교수</a:t>
            </a:r>
            <a:endParaRPr lang="ko-KR" altLang="en-US" b="1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7126830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Background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27538" y="1690688"/>
            <a:ext cx="11087100" cy="4486275"/>
          </a:xfrm>
        </p:spPr>
        <p:txBody>
          <a:bodyPr>
            <a:normAutofit/>
          </a:bodyPr>
          <a:lstStyle/>
          <a:p>
            <a:r>
              <a:rPr lang="en-US" altLang="ko-KR" dirty="0" smtClean="0">
                <a:latin typeface="+mn-ea"/>
              </a:rPr>
              <a:t>PVI is cornerstone strategy of </a:t>
            </a:r>
            <a:r>
              <a:rPr lang="en-US" altLang="ko-KR" dirty="0" smtClean="0">
                <a:latin typeface="+mn-ea"/>
              </a:rPr>
              <a:t>AF </a:t>
            </a:r>
            <a:r>
              <a:rPr lang="en-US" altLang="ko-KR" dirty="0" smtClean="0">
                <a:latin typeface="+mn-ea"/>
              </a:rPr>
              <a:t>ablation.</a:t>
            </a:r>
          </a:p>
          <a:p>
            <a:endParaRPr lang="en-US" altLang="ko-KR" dirty="0" smtClean="0">
              <a:latin typeface="+mn-ea"/>
            </a:endParaRPr>
          </a:p>
          <a:p>
            <a:r>
              <a:rPr lang="ko-KR" altLang="en-US" dirty="0" smtClean="0">
                <a:latin typeface="+mn-ea"/>
              </a:rPr>
              <a:t>최근 </a:t>
            </a:r>
            <a:r>
              <a:rPr lang="en-US" altLang="ko-KR" dirty="0" smtClean="0">
                <a:latin typeface="+mn-ea"/>
              </a:rPr>
              <a:t>FDA</a:t>
            </a:r>
            <a:r>
              <a:rPr lang="ko-KR" altLang="en-US" dirty="0" smtClean="0">
                <a:latin typeface="+mn-ea"/>
              </a:rPr>
              <a:t>에 </a:t>
            </a:r>
            <a:r>
              <a:rPr lang="en-US" altLang="ko-KR" dirty="0" smtClean="0">
                <a:latin typeface="+mn-ea"/>
              </a:rPr>
              <a:t>persistent AF</a:t>
            </a:r>
            <a:r>
              <a:rPr lang="ko-KR" altLang="en-US" dirty="0" smtClean="0">
                <a:latin typeface="+mn-ea"/>
              </a:rPr>
              <a:t>에 대한 </a:t>
            </a:r>
            <a:r>
              <a:rPr lang="en-US" altLang="ko-KR" dirty="0" err="1" smtClean="0">
                <a:latin typeface="+mn-ea"/>
              </a:rPr>
              <a:t>cryoballoon</a:t>
            </a:r>
            <a:r>
              <a:rPr lang="en-US" altLang="ko-KR" dirty="0" smtClean="0">
                <a:latin typeface="+mn-ea"/>
              </a:rPr>
              <a:t> ablation (CBA)</a:t>
            </a:r>
            <a:r>
              <a:rPr lang="ko-KR" altLang="en-US" dirty="0" smtClean="0">
                <a:latin typeface="+mn-ea"/>
              </a:rPr>
              <a:t>이 허가됨</a:t>
            </a:r>
            <a:endParaRPr lang="en-US" altLang="ko-KR" dirty="0" smtClean="0">
              <a:latin typeface="+mn-ea"/>
            </a:endParaRPr>
          </a:p>
          <a:p>
            <a:endParaRPr lang="en-US" altLang="ko-KR" dirty="0">
              <a:latin typeface="+mn-ea"/>
            </a:endParaRPr>
          </a:p>
          <a:p>
            <a:r>
              <a:rPr lang="ko-KR" altLang="en-US" dirty="0" smtClean="0">
                <a:latin typeface="+mn-ea"/>
              </a:rPr>
              <a:t>하지만 이런 </a:t>
            </a:r>
            <a:r>
              <a:rPr lang="en-US" altLang="ko-KR" dirty="0" smtClean="0">
                <a:latin typeface="+mn-ea"/>
              </a:rPr>
              <a:t>long-lasting </a:t>
            </a:r>
            <a:r>
              <a:rPr lang="en-US" altLang="ko-KR" dirty="0" smtClean="0">
                <a:latin typeface="+mn-ea"/>
              </a:rPr>
              <a:t>persistent </a:t>
            </a:r>
            <a:r>
              <a:rPr lang="en-US" altLang="ko-KR" dirty="0" smtClean="0">
                <a:latin typeface="+mn-ea"/>
              </a:rPr>
              <a:t>AF</a:t>
            </a:r>
            <a:r>
              <a:rPr lang="ko-KR" altLang="en-US" dirty="0" smtClean="0">
                <a:latin typeface="+mn-ea"/>
              </a:rPr>
              <a:t>에서도 단순히</a:t>
            </a:r>
            <a:r>
              <a:rPr lang="en-US" altLang="ko-KR" dirty="0">
                <a:latin typeface="+mn-ea"/>
              </a:rPr>
              <a:t> </a:t>
            </a:r>
            <a:r>
              <a:rPr lang="en-US" altLang="ko-KR" dirty="0" smtClean="0">
                <a:latin typeface="+mn-ea"/>
              </a:rPr>
              <a:t>CBA</a:t>
            </a:r>
            <a:r>
              <a:rPr lang="ko-KR" altLang="en-US" dirty="0" smtClean="0">
                <a:latin typeface="+mn-ea"/>
              </a:rPr>
              <a:t>으로 </a:t>
            </a:r>
            <a:r>
              <a:rPr lang="en-US" altLang="ko-KR" dirty="0" smtClean="0">
                <a:latin typeface="+mn-ea"/>
              </a:rPr>
              <a:t>PV isolation</a:t>
            </a:r>
            <a:r>
              <a:rPr lang="ko-KR" altLang="en-US" dirty="0" smtClean="0">
                <a:latin typeface="+mn-ea"/>
              </a:rPr>
              <a:t>을 </a:t>
            </a:r>
            <a:r>
              <a:rPr lang="ko-KR" altLang="en-US" dirty="0" smtClean="0">
                <a:latin typeface="+mn-ea"/>
              </a:rPr>
              <a:t>했을 때 </a:t>
            </a:r>
            <a:r>
              <a:rPr lang="en-US" altLang="ko-KR" dirty="0" smtClean="0">
                <a:latin typeface="+mn-ea"/>
              </a:rPr>
              <a:t>efficacy, safety</a:t>
            </a:r>
            <a:r>
              <a:rPr lang="ko-KR" altLang="en-US" dirty="0" smtClean="0">
                <a:latin typeface="+mn-ea"/>
              </a:rPr>
              <a:t>에 대한 </a:t>
            </a:r>
            <a:r>
              <a:rPr lang="en-US" altLang="ko-KR" dirty="0" smtClean="0">
                <a:latin typeface="+mn-ea"/>
              </a:rPr>
              <a:t>data</a:t>
            </a:r>
            <a:r>
              <a:rPr lang="ko-KR" altLang="en-US" dirty="0" smtClean="0">
                <a:latin typeface="+mn-ea"/>
              </a:rPr>
              <a:t>가 많지 </a:t>
            </a:r>
            <a:r>
              <a:rPr lang="ko-KR" altLang="en-US" dirty="0" smtClean="0">
                <a:latin typeface="+mn-ea"/>
              </a:rPr>
              <a:t>않다</a:t>
            </a:r>
            <a:r>
              <a:rPr lang="en-US" altLang="ko-KR" dirty="0">
                <a:latin typeface="+mn-ea"/>
              </a:rPr>
              <a:t>.</a:t>
            </a:r>
            <a:endParaRPr lang="en-US" altLang="ko-KR" dirty="0" smtClean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0669602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직사각형 1"/>
          <p:cNvSpPr/>
          <p:nvPr/>
        </p:nvSpPr>
        <p:spPr>
          <a:xfrm>
            <a:off x="383931" y="1290183"/>
            <a:ext cx="11808069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ko-KR" altLang="en-US" sz="2800" dirty="0" smtClean="0">
                <a:latin typeface="+mn-ea"/>
              </a:rPr>
              <a:t>대상</a:t>
            </a:r>
            <a:r>
              <a:rPr lang="en-US" altLang="ko-KR" sz="2800" dirty="0" smtClean="0">
                <a:latin typeface="+mn-ea"/>
              </a:rPr>
              <a:t>:</a:t>
            </a:r>
          </a:p>
          <a:p>
            <a:endParaRPr lang="en-US" altLang="ko-KR" sz="2800" dirty="0" smtClean="0">
              <a:latin typeface="+mn-ea"/>
            </a:endParaRPr>
          </a:p>
          <a:p>
            <a:r>
              <a:rPr lang="en-US" altLang="ko-KR" sz="2800" dirty="0" smtClean="0">
                <a:latin typeface="+mn-ea"/>
              </a:rPr>
              <a:t>Longstanding </a:t>
            </a:r>
            <a:r>
              <a:rPr lang="en-US" altLang="ko-KR" sz="2800" dirty="0">
                <a:latin typeface="+mn-ea"/>
              </a:rPr>
              <a:t>persistent AF</a:t>
            </a:r>
            <a:r>
              <a:rPr lang="ko-KR" altLang="en-US" sz="2800" dirty="0">
                <a:latin typeface="+mn-ea"/>
              </a:rPr>
              <a:t>에서 </a:t>
            </a:r>
            <a:r>
              <a:rPr lang="en-US" altLang="ko-KR" sz="2800" dirty="0">
                <a:latin typeface="+mn-ea"/>
              </a:rPr>
              <a:t>index procedure</a:t>
            </a:r>
            <a:r>
              <a:rPr lang="ko-KR" altLang="en-US" sz="2800" dirty="0" smtClean="0">
                <a:latin typeface="+mn-ea"/>
              </a:rPr>
              <a:t>로 </a:t>
            </a:r>
            <a:r>
              <a:rPr lang="en-US" altLang="ko-KR" sz="2800" dirty="0" smtClean="0">
                <a:latin typeface="+mn-ea"/>
              </a:rPr>
              <a:t>CBA </a:t>
            </a:r>
            <a:r>
              <a:rPr lang="ko-KR" altLang="en-US" sz="2800" dirty="0" smtClean="0">
                <a:latin typeface="+mn-ea"/>
              </a:rPr>
              <a:t>시행 이후 </a:t>
            </a:r>
            <a:r>
              <a:rPr lang="en-US" altLang="ko-KR" sz="2800" dirty="0">
                <a:latin typeface="+mn-ea"/>
              </a:rPr>
              <a:t>recurrence</a:t>
            </a:r>
            <a:r>
              <a:rPr lang="ko-KR" altLang="en-US" sz="2800" dirty="0">
                <a:latin typeface="+mn-ea"/>
              </a:rPr>
              <a:t>에 관여하는 인자에 대해 </a:t>
            </a:r>
            <a:r>
              <a:rPr lang="en-US" altLang="ko-KR" sz="2800" dirty="0">
                <a:latin typeface="+mn-ea"/>
              </a:rPr>
              <a:t>assess</a:t>
            </a:r>
            <a:r>
              <a:rPr lang="ko-KR" altLang="en-US" sz="2800" dirty="0">
                <a:latin typeface="+mn-ea"/>
              </a:rPr>
              <a:t>하고자 한다</a:t>
            </a:r>
            <a:r>
              <a:rPr lang="en-US" altLang="ko-KR" sz="2800" dirty="0">
                <a:latin typeface="+mn-ea"/>
              </a:rPr>
              <a:t>. </a:t>
            </a:r>
            <a:endParaRPr lang="en-US" altLang="ko-KR" sz="280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0587104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Endpoint</a:t>
            </a:r>
            <a:r>
              <a:rPr lang="ko-KR" altLang="en-US" dirty="0" smtClean="0"/>
              <a:t/>
            </a:r>
            <a:br>
              <a:rPr lang="ko-KR" altLang="en-US" dirty="0" smtClean="0"/>
            </a:b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/>
              <a:t>Primary </a:t>
            </a:r>
            <a:r>
              <a:rPr lang="en-US" altLang="ko-KR" dirty="0" smtClean="0"/>
              <a:t>efficacy </a:t>
            </a:r>
            <a:r>
              <a:rPr lang="en-US" altLang="ko-KR" dirty="0"/>
              <a:t>endpoint</a:t>
            </a:r>
          </a:p>
          <a:p>
            <a:pPr marL="0" indent="0">
              <a:buNone/>
            </a:pPr>
            <a:r>
              <a:rPr lang="en-US" altLang="ko-KR" dirty="0" smtClean="0"/>
              <a:t>  PVI (entrance block)</a:t>
            </a:r>
          </a:p>
          <a:p>
            <a:pPr marL="0" indent="0">
              <a:buNone/>
            </a:pPr>
            <a:r>
              <a:rPr lang="en-US" altLang="ko-KR" dirty="0" smtClean="0"/>
              <a:t>  Freedom from AF or AT lasting&gt;30sec</a:t>
            </a:r>
          </a:p>
          <a:p>
            <a:pPr marL="0" indent="0">
              <a:buNone/>
            </a:pPr>
            <a:r>
              <a:rPr lang="en-US" altLang="ko-KR" dirty="0" smtClean="0"/>
              <a:t>  AT or AF recurrence: Blanking period, 3,6,9, and 12months</a:t>
            </a:r>
          </a:p>
          <a:p>
            <a:endParaRPr lang="en-US" altLang="ko-KR" dirty="0"/>
          </a:p>
          <a:p>
            <a:r>
              <a:rPr lang="en-US" altLang="ko-KR" dirty="0" smtClean="0"/>
              <a:t>Safety endpoint</a:t>
            </a:r>
          </a:p>
          <a:p>
            <a:pPr marL="0" indent="0">
              <a:buNone/>
            </a:pPr>
            <a:r>
              <a:rPr lang="en-US" altLang="ko-KR" dirty="0" smtClean="0"/>
              <a:t>Vascular complication, thromboembolic events, </a:t>
            </a:r>
            <a:r>
              <a:rPr lang="en-US" altLang="ko-KR" dirty="0"/>
              <a:t>p</a:t>
            </a:r>
            <a:r>
              <a:rPr lang="en-US" altLang="ko-KR" dirty="0" smtClean="0"/>
              <a:t>hrenic nerve palsy, cardiac tamponade, procedural related death, other complication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1937754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77</TotalTime>
  <Words>127</Words>
  <Application>Microsoft Office PowerPoint</Application>
  <PresentationFormat>와이드스크린</PresentationFormat>
  <Paragraphs>20</Paragraphs>
  <Slides>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7" baseType="lpstr">
      <vt:lpstr>맑은 고딕</vt:lpstr>
      <vt:lpstr>Arial</vt:lpstr>
      <vt:lpstr>Office 테마</vt:lpstr>
      <vt:lpstr>Efficacy and safety of cryoablation  in patients with an longstanding persistent AF</vt:lpstr>
      <vt:lpstr>Background</vt:lpstr>
      <vt:lpstr>PowerPoint 프레젠테이션</vt:lpstr>
      <vt:lpstr>Endpoint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Windows 사용자</dc:creator>
  <cp:lastModifiedBy>User</cp:lastModifiedBy>
  <cp:revision>20</cp:revision>
  <dcterms:created xsi:type="dcterms:W3CDTF">2021-02-24T07:09:02Z</dcterms:created>
  <dcterms:modified xsi:type="dcterms:W3CDTF">2021-03-14T01:35:14Z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SCPROP_SA">
    <vt:lpwstr>C:\Users\smcuser\Desktop\efficacy of cryoabatlon in persistetn AF\연구주제_1_210224.pptx</vt:lpwstr>
  </property>
</Properties>
</file>

<file path=docProps/thumbnail.jpeg>
</file>