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7" r:id="rId2"/>
    <p:sldId id="302" r:id="rId3"/>
    <p:sldId id="445" r:id="rId4"/>
    <p:sldId id="300" r:id="rId5"/>
    <p:sldId id="644" r:id="rId6"/>
    <p:sldId id="645" r:id="rId7"/>
    <p:sldId id="364" r:id="rId8"/>
    <p:sldId id="366" r:id="rId9"/>
    <p:sldId id="691" r:id="rId10"/>
    <p:sldId id="368" r:id="rId11"/>
    <p:sldId id="667" r:id="rId12"/>
    <p:sldId id="370" r:id="rId13"/>
    <p:sldId id="371" r:id="rId14"/>
    <p:sldId id="372" r:id="rId15"/>
    <p:sldId id="265" r:id="rId16"/>
    <p:sldId id="694" r:id="rId17"/>
    <p:sldId id="664" r:id="rId18"/>
    <p:sldId id="665" r:id="rId19"/>
    <p:sldId id="670" r:id="rId20"/>
    <p:sldId id="262" r:id="rId21"/>
    <p:sldId id="264" r:id="rId22"/>
    <p:sldId id="671" r:id="rId23"/>
    <p:sldId id="259" r:id="rId24"/>
    <p:sldId id="580" r:id="rId25"/>
    <p:sldId id="261" r:id="rId26"/>
    <p:sldId id="683" r:id="rId27"/>
    <p:sldId id="684" r:id="rId28"/>
    <p:sldId id="578" r:id="rId29"/>
    <p:sldId id="574" r:id="rId30"/>
    <p:sldId id="575" r:id="rId31"/>
    <p:sldId id="668" r:id="rId32"/>
    <p:sldId id="585" r:id="rId33"/>
    <p:sldId id="655" r:id="rId34"/>
    <p:sldId id="374" r:id="rId35"/>
    <p:sldId id="428" r:id="rId36"/>
    <p:sldId id="692" r:id="rId37"/>
    <p:sldId id="405" r:id="rId38"/>
    <p:sldId id="406" r:id="rId39"/>
    <p:sldId id="647" r:id="rId40"/>
    <p:sldId id="608" r:id="rId41"/>
    <p:sldId id="606" r:id="rId42"/>
    <p:sldId id="693" r:id="rId43"/>
    <p:sldId id="610" r:id="rId44"/>
    <p:sldId id="458" r:id="rId45"/>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EB2060-C1D2-4A41-ADB9-22183573A1D7}" type="datetimeFigureOut">
              <a:rPr lang="ko-KR" altLang="en-US" smtClean="0"/>
              <a:t>2025-03-11</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50FF72-FDAC-4C60-989E-A97787E9EE06}" type="slidenum">
              <a:rPr lang="ko-KR" altLang="en-US" smtClean="0"/>
              <a:t>‹#›</a:t>
            </a:fld>
            <a:endParaRPr lang="ko-KR" altLang="en-US"/>
          </a:p>
        </p:txBody>
      </p:sp>
    </p:spTree>
    <p:extLst>
      <p:ext uri="{BB962C8B-B14F-4D97-AF65-F5344CB8AC3E}">
        <p14:creationId xmlns:p14="http://schemas.microsoft.com/office/powerpoint/2010/main" val="303273000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E4F150EC-0BCD-452A-81D2-3FE21518455B}" type="slidenum">
              <a:rPr lang="ko-KR" altLang="en-US" smtClean="0"/>
              <a:t>1</a:t>
            </a:fld>
            <a:endParaRPr lang="ko-KR" altLang="en-US"/>
          </a:p>
        </p:txBody>
      </p:sp>
    </p:spTree>
    <p:extLst>
      <p:ext uri="{BB962C8B-B14F-4D97-AF65-F5344CB8AC3E}">
        <p14:creationId xmlns:p14="http://schemas.microsoft.com/office/powerpoint/2010/main" val="1372516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E4F150EC-0BCD-452A-81D2-3FE21518455B}" type="slidenum">
              <a:rPr lang="ko-KR" altLang="en-US" smtClean="0"/>
              <a:t>11</a:t>
            </a:fld>
            <a:endParaRPr lang="ko-KR" altLang="en-US"/>
          </a:p>
        </p:txBody>
      </p:sp>
    </p:spTree>
    <p:extLst>
      <p:ext uri="{BB962C8B-B14F-4D97-AF65-F5344CB8AC3E}">
        <p14:creationId xmlns:p14="http://schemas.microsoft.com/office/powerpoint/2010/main" val="1991935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0CEE3145-94A4-45F8-B961-14EB520508F2}" type="slidenum">
              <a:rPr lang="ko-KR" altLang="en-US" smtClean="0"/>
              <a:t>12</a:t>
            </a:fld>
            <a:endParaRPr lang="ko-KR" altLang="en-US"/>
          </a:p>
        </p:txBody>
      </p:sp>
    </p:spTree>
    <p:extLst>
      <p:ext uri="{BB962C8B-B14F-4D97-AF65-F5344CB8AC3E}">
        <p14:creationId xmlns:p14="http://schemas.microsoft.com/office/powerpoint/2010/main" val="1278211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0CEE3145-94A4-45F8-B961-14EB520508F2}" type="slidenum">
              <a:rPr lang="ko-KR" altLang="en-US" smtClean="0"/>
              <a:t>13</a:t>
            </a:fld>
            <a:endParaRPr lang="ko-KR" altLang="en-US"/>
          </a:p>
        </p:txBody>
      </p:sp>
    </p:spTree>
    <p:extLst>
      <p:ext uri="{BB962C8B-B14F-4D97-AF65-F5344CB8AC3E}">
        <p14:creationId xmlns:p14="http://schemas.microsoft.com/office/powerpoint/2010/main" val="2939326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p:spPr>
      </p:sp>
      <p:sp>
        <p:nvSpPr>
          <p:cNvPr id="3" name="슬라이드 노트 개체 틀 2"/>
          <p:cNvSpPr>
            <a:spLocks noGrp="1"/>
          </p:cNvSpPr>
          <p:nvPr>
            <p:ph type="body" idx="1"/>
          </p:nvPr>
        </p:nvSpPr>
        <p:spPr/>
        <p:txBody>
          <a:bodyPr/>
          <a:lstStyle/>
          <a:p>
            <a:pPr marL="285750" indent="-285750">
              <a:lnSpc>
                <a:spcPct val="150000"/>
              </a:lnSpc>
              <a:buFont typeface="Arial" panose="020B0604020202020204" pitchFamily="34" charset="0"/>
              <a:buChar char="•"/>
            </a:pPr>
            <a:r>
              <a:rPr lang="en-US" altLang="ko-KR" b="0" dirty="0"/>
              <a:t>Used to confirm presence of retrograde conducting septal pathway</a:t>
            </a:r>
          </a:p>
          <a:p>
            <a:pPr marL="285750" indent="-285750">
              <a:lnSpc>
                <a:spcPct val="150000"/>
              </a:lnSpc>
              <a:buFont typeface="Arial" panose="020B0604020202020204" pitchFamily="34" charset="0"/>
              <a:buChar char="•"/>
            </a:pPr>
            <a:r>
              <a:rPr lang="en-US" altLang="ko-KR" dirty="0"/>
              <a:t>Pace at basal &amp; apex</a:t>
            </a:r>
          </a:p>
          <a:p>
            <a:endParaRPr lang="en-US" altLang="ko-KR" dirty="0"/>
          </a:p>
          <a:p>
            <a:r>
              <a:rPr lang="en-US" altLang="ko-KR" dirty="0"/>
              <a:t>This method is based on an early study of the differential VA interval (RV base − RV apex) during sinus rhythm; the differential VA interval is negative in the presence of an AP and positive in its absence. Because the AP is located in the basal area, the VA interval during pacing from the RV base is shorter in the presence of an AP, while the VA interval during pacing from the RV apex is shorter in the absence of an AP due to the proximity of the RV apex to the His-Purkinje system, which conducts to the AVN</a:t>
            </a:r>
          </a:p>
          <a:p>
            <a:endParaRPr lang="en-US" altLang="ko-KR" dirty="0"/>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a:t>Because the AP is located in the basal area, the VA interval during pacing from the RV base is shorter in the presence of an AP, while the VA interval during pacing from the RV apex is shorter in the absence of an AP due to the proximity of the RV apex to the His-Purkinje system, which conducts to the AVN</a:t>
            </a:r>
            <a:endParaRPr lang="ko-KR" altLang="en-US" dirty="0"/>
          </a:p>
          <a:p>
            <a:endParaRPr lang="ko-KR" altLang="en-US" dirty="0"/>
          </a:p>
        </p:txBody>
      </p:sp>
      <p:sp>
        <p:nvSpPr>
          <p:cNvPr id="4" name="슬라이드 번호 개체 틀 3"/>
          <p:cNvSpPr>
            <a:spLocks noGrp="1"/>
          </p:cNvSpPr>
          <p:nvPr>
            <p:ph type="sldNum" sz="quarter" idx="5"/>
          </p:nvPr>
        </p:nvSpPr>
        <p:spPr/>
        <p:txBody>
          <a:bodyPr/>
          <a:lstStyle/>
          <a:p>
            <a:fld id="{0CEE3145-94A4-45F8-B961-14EB520508F2}" type="slidenum">
              <a:rPr lang="ko-KR" altLang="en-US" smtClean="0"/>
              <a:t>14</a:t>
            </a:fld>
            <a:endParaRPr lang="ko-KR" altLang="en-US"/>
          </a:p>
        </p:txBody>
      </p:sp>
    </p:spTree>
    <p:extLst>
      <p:ext uri="{BB962C8B-B14F-4D97-AF65-F5344CB8AC3E}">
        <p14:creationId xmlns:p14="http://schemas.microsoft.com/office/powerpoint/2010/main" val="3249472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0CEE3145-94A4-45F8-B961-14EB520508F2}" type="slidenum">
              <a:rPr lang="ko-KR" altLang="en-US" smtClean="0"/>
              <a:t>15</a:t>
            </a:fld>
            <a:endParaRPr lang="ko-KR" altLang="en-US"/>
          </a:p>
        </p:txBody>
      </p:sp>
    </p:spTree>
    <p:extLst>
      <p:ext uri="{BB962C8B-B14F-4D97-AF65-F5344CB8AC3E}">
        <p14:creationId xmlns:p14="http://schemas.microsoft.com/office/powerpoint/2010/main" val="4179528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2FE6B-7CD0-579B-BAAA-9DFAE25C7C58}"/>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8CD6C67C-025A-2405-B83D-C84D5D58D0A1}"/>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BF2C05FC-612B-A251-5EF1-769D5710DF24}"/>
              </a:ext>
            </a:extLst>
          </p:cNvPr>
          <p:cNvSpPr>
            <a:spLocks noGrp="1"/>
          </p:cNvSpPr>
          <p:nvPr>
            <p:ph type="body" idx="1"/>
          </p:nvPr>
        </p:nvSpPr>
        <p:spPr/>
        <p:txBody>
          <a:bodyPr/>
          <a:lstStyle/>
          <a:p>
            <a:r>
              <a:rPr lang="en-US" altLang="ko-KR" b="1" dirty="0"/>
              <a:t>Accessory pathway in SR …. Bystander ?</a:t>
            </a:r>
            <a:endParaRPr lang="ko-KR" altLang="en-US" dirty="0"/>
          </a:p>
        </p:txBody>
      </p:sp>
      <p:sp>
        <p:nvSpPr>
          <p:cNvPr id="4" name="슬라이드 번호 개체 틀 3">
            <a:extLst>
              <a:ext uri="{FF2B5EF4-FFF2-40B4-BE49-F238E27FC236}">
                <a16:creationId xmlns:a16="http://schemas.microsoft.com/office/drawing/2014/main" id="{B3BACE01-D0DE-3961-893A-1E3154401B86}"/>
              </a:ext>
            </a:extLst>
          </p:cNvPr>
          <p:cNvSpPr>
            <a:spLocks noGrp="1"/>
          </p:cNvSpPr>
          <p:nvPr>
            <p:ph type="sldNum" sz="quarter" idx="5"/>
          </p:nvPr>
        </p:nvSpPr>
        <p:spPr/>
        <p:txBody>
          <a:bodyPr/>
          <a:lstStyle/>
          <a:p>
            <a:fld id="{E4F150EC-0BCD-452A-81D2-3FE21518455B}" type="slidenum">
              <a:rPr lang="ko-KR" altLang="en-US" smtClean="0"/>
              <a:t>16</a:t>
            </a:fld>
            <a:endParaRPr lang="ko-KR" altLang="en-US"/>
          </a:p>
        </p:txBody>
      </p:sp>
    </p:spTree>
    <p:extLst>
      <p:ext uri="{BB962C8B-B14F-4D97-AF65-F5344CB8AC3E}">
        <p14:creationId xmlns:p14="http://schemas.microsoft.com/office/powerpoint/2010/main" val="3282260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1" dirty="0"/>
              <a:t>Accessory pathway in SR …. Bystander ?</a:t>
            </a:r>
            <a:endParaRPr lang="ko-KR" altLang="en-US" dirty="0"/>
          </a:p>
        </p:txBody>
      </p:sp>
      <p:sp>
        <p:nvSpPr>
          <p:cNvPr id="4" name="슬라이드 번호 개체 틀 3"/>
          <p:cNvSpPr>
            <a:spLocks noGrp="1"/>
          </p:cNvSpPr>
          <p:nvPr>
            <p:ph type="sldNum" sz="quarter" idx="5"/>
          </p:nvPr>
        </p:nvSpPr>
        <p:spPr/>
        <p:txBody>
          <a:bodyPr/>
          <a:lstStyle/>
          <a:p>
            <a:fld id="{E4F150EC-0BCD-452A-81D2-3FE21518455B}" type="slidenum">
              <a:rPr lang="ko-KR" altLang="en-US" smtClean="0"/>
              <a:t>17</a:t>
            </a:fld>
            <a:endParaRPr lang="ko-KR" altLang="en-US"/>
          </a:p>
        </p:txBody>
      </p:sp>
    </p:spTree>
    <p:extLst>
      <p:ext uri="{BB962C8B-B14F-4D97-AF65-F5344CB8AC3E}">
        <p14:creationId xmlns:p14="http://schemas.microsoft.com/office/powerpoint/2010/main" val="194393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b="1" dirty="0"/>
          </a:p>
        </p:txBody>
      </p:sp>
      <p:sp>
        <p:nvSpPr>
          <p:cNvPr id="4" name="슬라이드 번호 개체 틀 3"/>
          <p:cNvSpPr>
            <a:spLocks noGrp="1"/>
          </p:cNvSpPr>
          <p:nvPr>
            <p:ph type="sldNum" sz="quarter" idx="5"/>
          </p:nvPr>
        </p:nvSpPr>
        <p:spPr/>
        <p:txBody>
          <a:bodyPr/>
          <a:lstStyle/>
          <a:p>
            <a:fld id="{89842DAB-144C-436D-A6C7-314490C72064}" type="slidenum">
              <a:rPr lang="ko-KR" altLang="en-US" smtClean="0"/>
              <a:t>20</a:t>
            </a:fld>
            <a:endParaRPr lang="ko-KR" altLang="en-US"/>
          </a:p>
        </p:txBody>
      </p:sp>
    </p:spTree>
    <p:extLst>
      <p:ext uri="{BB962C8B-B14F-4D97-AF65-F5344CB8AC3E}">
        <p14:creationId xmlns:p14="http://schemas.microsoft.com/office/powerpoint/2010/main" val="100341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1" dirty="0"/>
              <a:t>His refractory </a:t>
            </a:r>
            <a:r>
              <a:rPr lang="en-US" altLang="ko-KR" b="1" dirty="0" err="1"/>
              <a:t>pvc</a:t>
            </a:r>
            <a:r>
              <a:rPr lang="en-US" altLang="ko-KR" b="1" dirty="0"/>
              <a:t> </a:t>
            </a:r>
            <a:r>
              <a:rPr lang="ko-KR" altLang="en-US" b="1" dirty="0"/>
              <a:t>는 </a:t>
            </a:r>
            <a:r>
              <a:rPr lang="en-US" altLang="ko-KR" b="1" dirty="0"/>
              <a:t>circuit </a:t>
            </a:r>
            <a:r>
              <a:rPr lang="ko-KR" altLang="en-US" b="1" dirty="0"/>
              <a:t>에 </a:t>
            </a:r>
            <a:r>
              <a:rPr lang="ko-KR" altLang="en-US" b="1" dirty="0" err="1"/>
              <a:t>들어갈수</a:t>
            </a:r>
            <a:r>
              <a:rPr lang="ko-KR" altLang="en-US" b="1" dirty="0"/>
              <a:t> 없다</a:t>
            </a:r>
          </a:p>
        </p:txBody>
      </p:sp>
      <p:sp>
        <p:nvSpPr>
          <p:cNvPr id="4" name="슬라이드 번호 개체 틀 3"/>
          <p:cNvSpPr>
            <a:spLocks noGrp="1"/>
          </p:cNvSpPr>
          <p:nvPr>
            <p:ph type="sldNum" sz="quarter" idx="5"/>
          </p:nvPr>
        </p:nvSpPr>
        <p:spPr/>
        <p:txBody>
          <a:bodyPr/>
          <a:lstStyle/>
          <a:p>
            <a:fld id="{89842DAB-144C-436D-A6C7-314490C72064}" type="slidenum">
              <a:rPr lang="ko-KR" altLang="en-US" smtClean="0"/>
              <a:t>21</a:t>
            </a:fld>
            <a:endParaRPr lang="ko-KR" altLang="en-US"/>
          </a:p>
        </p:txBody>
      </p:sp>
    </p:spTree>
    <p:extLst>
      <p:ext uri="{BB962C8B-B14F-4D97-AF65-F5344CB8AC3E}">
        <p14:creationId xmlns:p14="http://schemas.microsoft.com/office/powerpoint/2010/main" val="848497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CF065-2644-17FA-5B61-25CE4125354B}"/>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33585419-410B-14DA-8095-5D8BF72170B2}"/>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2449DDF1-FB45-8D95-DC45-E99E2D1C61EE}"/>
              </a:ext>
            </a:extLst>
          </p:cNvPr>
          <p:cNvSpPr>
            <a:spLocks noGrp="1"/>
          </p:cNvSpPr>
          <p:nvPr>
            <p:ph type="body" idx="1"/>
          </p:nvPr>
        </p:nvSpPr>
        <p:spPr/>
        <p:txBody>
          <a:bodyPr/>
          <a:lstStyle/>
          <a:p>
            <a:endParaRPr lang="ko-KR" altLang="en-US" b="1" dirty="0"/>
          </a:p>
        </p:txBody>
      </p:sp>
      <p:sp>
        <p:nvSpPr>
          <p:cNvPr id="4" name="슬라이드 번호 개체 틀 3">
            <a:extLst>
              <a:ext uri="{FF2B5EF4-FFF2-40B4-BE49-F238E27FC236}">
                <a16:creationId xmlns:a16="http://schemas.microsoft.com/office/drawing/2014/main" id="{8A1814B1-6490-0287-1C63-D1ABE498C95C}"/>
              </a:ext>
            </a:extLst>
          </p:cNvPr>
          <p:cNvSpPr>
            <a:spLocks noGrp="1"/>
          </p:cNvSpPr>
          <p:nvPr>
            <p:ph type="sldNum" sz="quarter" idx="5"/>
          </p:nvPr>
        </p:nvSpPr>
        <p:spPr/>
        <p:txBody>
          <a:bodyPr/>
          <a:lstStyle/>
          <a:p>
            <a:fld id="{89842DAB-144C-436D-A6C7-314490C72064}" type="slidenum">
              <a:rPr lang="ko-KR" altLang="en-US" smtClean="0"/>
              <a:t>22</a:t>
            </a:fld>
            <a:endParaRPr lang="ko-KR" altLang="en-US"/>
          </a:p>
        </p:txBody>
      </p:sp>
    </p:spTree>
    <p:extLst>
      <p:ext uri="{BB962C8B-B14F-4D97-AF65-F5344CB8AC3E}">
        <p14:creationId xmlns:p14="http://schemas.microsoft.com/office/powerpoint/2010/main" val="1723252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325A1A77-49AD-4F40-914D-5D0CC36A58B0}" type="slidenum">
              <a:rPr lang="ko-KR" altLang="en-US" smtClean="0"/>
              <a:t>2</a:t>
            </a:fld>
            <a:endParaRPr lang="ko-KR" altLang="en-US"/>
          </a:p>
        </p:txBody>
      </p:sp>
    </p:spTree>
    <p:extLst>
      <p:ext uri="{BB962C8B-B14F-4D97-AF65-F5344CB8AC3E}">
        <p14:creationId xmlns:p14="http://schemas.microsoft.com/office/powerpoint/2010/main" val="1955368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b="1" dirty="0"/>
          </a:p>
        </p:txBody>
      </p:sp>
      <p:sp>
        <p:nvSpPr>
          <p:cNvPr id="4" name="슬라이드 번호 개체 틀 3"/>
          <p:cNvSpPr>
            <a:spLocks noGrp="1"/>
          </p:cNvSpPr>
          <p:nvPr>
            <p:ph type="sldNum" sz="quarter" idx="5"/>
          </p:nvPr>
        </p:nvSpPr>
        <p:spPr/>
        <p:txBody>
          <a:bodyPr/>
          <a:lstStyle/>
          <a:p>
            <a:fld id="{89842DAB-144C-436D-A6C7-314490C72064}" type="slidenum">
              <a:rPr lang="ko-KR" altLang="en-US" smtClean="0"/>
              <a:t>23</a:t>
            </a:fld>
            <a:endParaRPr lang="ko-KR" altLang="en-US"/>
          </a:p>
        </p:txBody>
      </p:sp>
    </p:spTree>
    <p:extLst>
      <p:ext uri="{BB962C8B-B14F-4D97-AF65-F5344CB8AC3E}">
        <p14:creationId xmlns:p14="http://schemas.microsoft.com/office/powerpoint/2010/main" val="4093543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0A794-B6A3-2897-E376-84B103C3C8E0}"/>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56A516FA-F70A-F42F-209C-0B7E8B80180D}"/>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4567CF97-73F3-A891-E5D8-FDE881ABE6FA}"/>
              </a:ext>
            </a:extLst>
          </p:cNvPr>
          <p:cNvSpPr>
            <a:spLocks noGrp="1"/>
          </p:cNvSpPr>
          <p:nvPr>
            <p:ph type="body" idx="1"/>
          </p:nvPr>
        </p:nvSpPr>
        <p:spPr/>
        <p:txBody>
          <a:bodyPr/>
          <a:lstStyle/>
          <a:p>
            <a:pPr marL="285750" indent="-285750">
              <a:lnSpc>
                <a:spcPct val="200000"/>
              </a:lnSpc>
              <a:buFont typeface="Arial" panose="020B0604020202020204" pitchFamily="34" charset="0"/>
              <a:buChar char="•"/>
            </a:pPr>
            <a:r>
              <a:rPr lang="en-US" altLang="ko-KR" sz="1200" dirty="0">
                <a:solidFill>
                  <a:srgbClr val="FF0000"/>
                </a:solidFill>
              </a:rPr>
              <a:t>Terminate</a:t>
            </a:r>
            <a:r>
              <a:rPr lang="en-US" altLang="ko-KR" sz="1200" dirty="0"/>
              <a:t> the tachycardia</a:t>
            </a:r>
          </a:p>
          <a:p>
            <a:pPr>
              <a:lnSpc>
                <a:spcPct val="200000"/>
              </a:lnSpc>
            </a:pPr>
            <a:r>
              <a:rPr lang="en-US" altLang="ko-KR" sz="1200" dirty="0">
                <a:solidFill>
                  <a:srgbClr val="FF0000"/>
                </a:solidFill>
              </a:rPr>
              <a:t>Without conducting to the atrium</a:t>
            </a:r>
          </a:p>
          <a:p>
            <a:pPr marL="285750" indent="-285750">
              <a:lnSpc>
                <a:spcPct val="200000"/>
              </a:lnSpc>
              <a:buFont typeface="Arial" panose="020B0604020202020204" pitchFamily="34" charset="0"/>
              <a:buChar char="•"/>
            </a:pPr>
            <a:r>
              <a:rPr lang="en-US" altLang="ko-KR" sz="1200" dirty="0"/>
              <a:t>PVC block in AP</a:t>
            </a:r>
          </a:p>
          <a:p>
            <a:pPr>
              <a:lnSpc>
                <a:spcPct val="200000"/>
              </a:lnSpc>
            </a:pPr>
            <a:r>
              <a:rPr lang="en-US" altLang="ko-KR" sz="1200" dirty="0"/>
              <a:t>=&gt; AP present &amp; critical part of circuit</a:t>
            </a:r>
            <a:endParaRPr lang="ko-KR" altLang="en-US" sz="1200" dirty="0"/>
          </a:p>
          <a:p>
            <a:endParaRPr lang="en-US" altLang="ko-KR" dirty="0"/>
          </a:p>
          <a:p>
            <a:endParaRPr lang="en-US" altLang="ko-KR" dirty="0"/>
          </a:p>
          <a:p>
            <a:r>
              <a:rPr lang="en-US" altLang="ko-KR" dirty="0"/>
              <a:t>Idiopathic Fascicular </a:t>
            </a:r>
            <a:r>
              <a:rPr lang="en-US" altLang="ko-KR" dirty="0" err="1"/>
              <a:t>vt</a:t>
            </a:r>
            <a:r>
              <a:rPr lang="en-US" altLang="ko-KR" dirty="0"/>
              <a:t> with accessory pathway</a:t>
            </a:r>
          </a:p>
          <a:p>
            <a:r>
              <a:rPr lang="en-US" altLang="ko-KR" dirty="0"/>
              <a:t>AT with manifest accessory pathway – wide </a:t>
            </a:r>
            <a:r>
              <a:rPr lang="en-US" altLang="ko-KR" dirty="0" err="1"/>
              <a:t>qrs</a:t>
            </a:r>
            <a:endParaRPr lang="ko-KR" altLang="en-US" dirty="0"/>
          </a:p>
        </p:txBody>
      </p:sp>
      <p:sp>
        <p:nvSpPr>
          <p:cNvPr id="4" name="슬라이드 번호 개체 틀 3">
            <a:extLst>
              <a:ext uri="{FF2B5EF4-FFF2-40B4-BE49-F238E27FC236}">
                <a16:creationId xmlns:a16="http://schemas.microsoft.com/office/drawing/2014/main" id="{D1E4CB8C-555B-AE19-9EFB-B811E59E93AA}"/>
              </a:ext>
            </a:extLst>
          </p:cNvPr>
          <p:cNvSpPr>
            <a:spLocks noGrp="1"/>
          </p:cNvSpPr>
          <p:nvPr>
            <p:ph type="sldNum" sz="quarter" idx="5"/>
          </p:nvPr>
        </p:nvSpPr>
        <p:spPr/>
        <p:txBody>
          <a:bodyPr/>
          <a:lstStyle/>
          <a:p>
            <a:fld id="{89842DAB-144C-436D-A6C7-314490C72064}" type="slidenum">
              <a:rPr lang="ko-KR" altLang="en-US" smtClean="0"/>
              <a:t>24</a:t>
            </a:fld>
            <a:endParaRPr lang="ko-KR" altLang="en-US"/>
          </a:p>
        </p:txBody>
      </p:sp>
    </p:spTree>
    <p:extLst>
      <p:ext uri="{BB962C8B-B14F-4D97-AF65-F5344CB8AC3E}">
        <p14:creationId xmlns:p14="http://schemas.microsoft.com/office/powerpoint/2010/main" val="31898930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b="0" i="1" dirty="0">
                <a:solidFill>
                  <a:srgbClr val="999999"/>
                </a:solidFill>
                <a:effectLst/>
                <a:latin typeface="Tahoma" panose="020B0604030504040204" pitchFamily="34" charset="0"/>
              </a:rPr>
              <a:t>For this phenomenon to occur, </a:t>
            </a:r>
            <a:r>
              <a:rPr lang="en-US" altLang="ko-KR" b="1" i="1" dirty="0">
                <a:solidFill>
                  <a:srgbClr val="999999"/>
                </a:solidFill>
                <a:effectLst/>
                <a:latin typeface="Tahoma" panose="020B0604030504040204" pitchFamily="34" charset="0"/>
              </a:rPr>
              <a:t>there must be an accessory pathway </a:t>
            </a:r>
            <a:r>
              <a:rPr lang="en-US" altLang="ko-KR" b="0" i="1" dirty="0">
                <a:solidFill>
                  <a:srgbClr val="999999"/>
                </a:solidFill>
                <a:effectLst/>
                <a:latin typeface="Tahoma" panose="020B0604030504040204" pitchFamily="34" charset="0"/>
              </a:rPr>
              <a:t>AND it should be participating in the tachycardia.</a:t>
            </a:r>
          </a:p>
          <a:p>
            <a:endParaRPr lang="ko-KR" altLang="en-US" b="1" dirty="0"/>
          </a:p>
        </p:txBody>
      </p:sp>
      <p:sp>
        <p:nvSpPr>
          <p:cNvPr id="4" name="슬라이드 번호 개체 틀 3"/>
          <p:cNvSpPr>
            <a:spLocks noGrp="1"/>
          </p:cNvSpPr>
          <p:nvPr>
            <p:ph type="sldNum" sz="quarter" idx="5"/>
          </p:nvPr>
        </p:nvSpPr>
        <p:spPr/>
        <p:txBody>
          <a:bodyPr/>
          <a:lstStyle/>
          <a:p>
            <a:fld id="{89842DAB-144C-436D-A6C7-314490C72064}" type="slidenum">
              <a:rPr lang="ko-KR" altLang="en-US" smtClean="0"/>
              <a:t>25</a:t>
            </a:fld>
            <a:endParaRPr lang="ko-KR" altLang="en-US"/>
          </a:p>
        </p:txBody>
      </p:sp>
    </p:spTree>
    <p:extLst>
      <p:ext uri="{BB962C8B-B14F-4D97-AF65-F5344CB8AC3E}">
        <p14:creationId xmlns:p14="http://schemas.microsoft.com/office/powerpoint/2010/main" val="1033863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6B6D3-F2B6-FD4B-BC24-E9871FB370B5}"/>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F679CBF7-50CF-4DAF-1B0B-33D7BC5F22FD}"/>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74410429-A11C-5B00-44E3-D287268D6AA0}"/>
              </a:ext>
            </a:extLst>
          </p:cNvPr>
          <p:cNvSpPr>
            <a:spLocks noGrp="1"/>
          </p:cNvSpPr>
          <p:nvPr>
            <p:ph type="body" idx="1"/>
          </p:nvPr>
        </p:nvSpPr>
        <p:spPr/>
        <p:txBody>
          <a:bodyPr/>
          <a:lstStyle/>
          <a:p>
            <a:r>
              <a:rPr lang="en-US" altLang="ko-KR" dirty="0" err="1"/>
              <a:t>Avrt</a:t>
            </a:r>
            <a:r>
              <a:rPr lang="en-US" altLang="ko-KR" dirty="0"/>
              <a:t> circuit </a:t>
            </a:r>
            <a:r>
              <a:rPr lang="ko-KR" altLang="en-US" dirty="0"/>
              <a:t>내에서 </a:t>
            </a:r>
            <a:r>
              <a:rPr lang="en-US" altLang="ko-KR" dirty="0"/>
              <a:t>pacing</a:t>
            </a:r>
          </a:p>
          <a:p>
            <a:r>
              <a:rPr lang="en-US" altLang="ko-KR" dirty="0" err="1"/>
              <a:t>Avnrt</a:t>
            </a:r>
            <a:r>
              <a:rPr lang="en-US" altLang="ko-KR" dirty="0"/>
              <a:t> circuit </a:t>
            </a:r>
            <a:r>
              <a:rPr lang="ko-KR" altLang="en-US" dirty="0"/>
              <a:t>밖에서 </a:t>
            </a:r>
            <a:r>
              <a:rPr lang="en-US" altLang="ko-KR" dirty="0"/>
              <a:t>pacing</a:t>
            </a:r>
            <a:endParaRPr lang="ko-KR" altLang="en-US" dirty="0"/>
          </a:p>
        </p:txBody>
      </p:sp>
      <p:sp>
        <p:nvSpPr>
          <p:cNvPr id="4" name="슬라이드 번호 개체 틀 3">
            <a:extLst>
              <a:ext uri="{FF2B5EF4-FFF2-40B4-BE49-F238E27FC236}">
                <a16:creationId xmlns:a16="http://schemas.microsoft.com/office/drawing/2014/main" id="{6C0BA160-AE3E-C4BE-1AFC-C2C535F67CEE}"/>
              </a:ext>
            </a:extLst>
          </p:cNvPr>
          <p:cNvSpPr>
            <a:spLocks noGrp="1"/>
          </p:cNvSpPr>
          <p:nvPr>
            <p:ph type="sldNum" sz="quarter" idx="5"/>
          </p:nvPr>
        </p:nvSpPr>
        <p:spPr/>
        <p:txBody>
          <a:bodyPr/>
          <a:lstStyle/>
          <a:p>
            <a:fld id="{E4F150EC-0BCD-452A-81D2-3FE21518455B}" type="slidenum">
              <a:rPr lang="ko-KR" altLang="en-US" smtClean="0"/>
              <a:t>26</a:t>
            </a:fld>
            <a:endParaRPr lang="ko-KR" altLang="en-US"/>
          </a:p>
        </p:txBody>
      </p:sp>
    </p:spTree>
    <p:extLst>
      <p:ext uri="{BB962C8B-B14F-4D97-AF65-F5344CB8AC3E}">
        <p14:creationId xmlns:p14="http://schemas.microsoft.com/office/powerpoint/2010/main" val="21187756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9A17A-0567-C5CC-CE86-C136C9013BA8}"/>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02ECA998-9E1F-85FF-47BC-2AC446C583E4}"/>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20C703F8-F607-DE29-4A2B-E3E135AF68F5}"/>
              </a:ext>
            </a:extLst>
          </p:cNvPr>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a:t>They defined a “transition zone” as the period during which paced complexes exhibit progressive QRS fusion up to the first paced complex that shows stable QRS morphology, as determined through a 12-lead ECG analysis</a:t>
            </a:r>
            <a:endParaRPr lang="en-US" altLang="ko-KR" sz="1200" dirty="0"/>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t>RV pacing 30ms shorter than TCL</a:t>
            </a:r>
          </a:p>
          <a:p>
            <a:endParaRPr lang="ko-KR" altLang="en-US" dirty="0"/>
          </a:p>
        </p:txBody>
      </p:sp>
      <p:sp>
        <p:nvSpPr>
          <p:cNvPr id="4" name="슬라이드 번호 개체 틀 3">
            <a:extLst>
              <a:ext uri="{FF2B5EF4-FFF2-40B4-BE49-F238E27FC236}">
                <a16:creationId xmlns:a16="http://schemas.microsoft.com/office/drawing/2014/main" id="{2264C42E-E704-B4B6-06CE-4B046088A872}"/>
              </a:ext>
            </a:extLst>
          </p:cNvPr>
          <p:cNvSpPr>
            <a:spLocks noGrp="1"/>
          </p:cNvSpPr>
          <p:nvPr>
            <p:ph type="sldNum" sz="quarter" idx="5"/>
          </p:nvPr>
        </p:nvSpPr>
        <p:spPr/>
        <p:txBody>
          <a:bodyPr/>
          <a:lstStyle/>
          <a:p>
            <a:fld id="{E4F150EC-0BCD-452A-81D2-3FE21518455B}" type="slidenum">
              <a:rPr lang="ko-KR" altLang="en-US" smtClean="0"/>
              <a:t>27</a:t>
            </a:fld>
            <a:endParaRPr lang="ko-KR" altLang="en-US"/>
          </a:p>
        </p:txBody>
      </p:sp>
    </p:spTree>
    <p:extLst>
      <p:ext uri="{BB962C8B-B14F-4D97-AF65-F5344CB8AC3E}">
        <p14:creationId xmlns:p14="http://schemas.microsoft.com/office/powerpoint/2010/main" val="12208287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atrial timing perturbations and the fixed SA interval manifest after the transition zone in AVNRT</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a:t>atrial timing perturbations after the transition zone in AVNRT </a:t>
            </a:r>
            <a:endParaRPr lang="ko-KR" altLang="en-US" dirty="0"/>
          </a:p>
          <a:p>
            <a:endParaRPr lang="ko-KR" altLang="en-US" dirty="0"/>
          </a:p>
        </p:txBody>
      </p:sp>
      <p:sp>
        <p:nvSpPr>
          <p:cNvPr id="4" name="슬라이드 번호 개체 틀 3"/>
          <p:cNvSpPr>
            <a:spLocks noGrp="1"/>
          </p:cNvSpPr>
          <p:nvPr>
            <p:ph type="sldNum" sz="quarter" idx="5"/>
          </p:nvPr>
        </p:nvSpPr>
        <p:spPr/>
        <p:txBody>
          <a:bodyPr/>
          <a:lstStyle/>
          <a:p>
            <a:fld id="{E4F150EC-0BCD-452A-81D2-3FE21518455B}" type="slidenum">
              <a:rPr lang="ko-KR" altLang="en-US" smtClean="0"/>
              <a:t>28</a:t>
            </a:fld>
            <a:endParaRPr lang="ko-KR" altLang="en-US"/>
          </a:p>
        </p:txBody>
      </p:sp>
    </p:spTree>
    <p:extLst>
      <p:ext uri="{BB962C8B-B14F-4D97-AF65-F5344CB8AC3E}">
        <p14:creationId xmlns:p14="http://schemas.microsoft.com/office/powerpoint/2010/main" val="12805713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E4F150EC-0BCD-452A-81D2-3FE21518455B}" type="slidenum">
              <a:rPr lang="ko-KR" altLang="en-US" smtClean="0"/>
              <a:t>29</a:t>
            </a:fld>
            <a:endParaRPr lang="ko-KR" altLang="en-US"/>
          </a:p>
        </p:txBody>
      </p:sp>
    </p:spTree>
    <p:extLst>
      <p:ext uri="{BB962C8B-B14F-4D97-AF65-F5344CB8AC3E}">
        <p14:creationId xmlns:p14="http://schemas.microsoft.com/office/powerpoint/2010/main" val="9548268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the His bundle is always activated retrogradely (antidromic His capture) to entrain the AVN circuit</a:t>
            </a:r>
          </a:p>
          <a:p>
            <a:r>
              <a:rPr lang="en-US" altLang="ko-KR" dirty="0"/>
              <a:t>The retrograde His bundle electrogram is often obscured by overlapping ventricular electrograms</a:t>
            </a:r>
            <a:endParaRPr lang="ko-KR" altLang="en-US" dirty="0"/>
          </a:p>
        </p:txBody>
      </p:sp>
      <p:sp>
        <p:nvSpPr>
          <p:cNvPr id="4" name="슬라이드 번호 개체 틀 3"/>
          <p:cNvSpPr>
            <a:spLocks noGrp="1"/>
          </p:cNvSpPr>
          <p:nvPr>
            <p:ph type="sldNum" sz="quarter" idx="5"/>
          </p:nvPr>
        </p:nvSpPr>
        <p:spPr/>
        <p:txBody>
          <a:bodyPr/>
          <a:lstStyle/>
          <a:p>
            <a:fld id="{E4F150EC-0BCD-452A-81D2-3FE21518455B}" type="slidenum">
              <a:rPr lang="ko-KR" altLang="en-US" smtClean="0"/>
              <a:t>30</a:t>
            </a:fld>
            <a:endParaRPr lang="ko-KR" altLang="en-US"/>
          </a:p>
        </p:txBody>
      </p:sp>
    </p:spTree>
    <p:extLst>
      <p:ext uri="{BB962C8B-B14F-4D97-AF65-F5344CB8AC3E}">
        <p14:creationId xmlns:p14="http://schemas.microsoft.com/office/powerpoint/2010/main" val="34309721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1" dirty="0"/>
              <a:t>Pseudo VAAV response after VOP fast slow AVNRT</a:t>
            </a:r>
            <a:endParaRPr lang="en-US" altLang="ko-KR" dirty="0"/>
          </a:p>
          <a:p>
            <a:r>
              <a:rPr lang="en-US" altLang="ko-KR" dirty="0"/>
              <a:t>Paced</a:t>
            </a:r>
            <a:r>
              <a:rPr lang="ko-KR" altLang="en-US" dirty="0"/>
              <a:t> </a:t>
            </a:r>
            <a:r>
              <a:rPr lang="en-US" altLang="ko-KR" dirty="0"/>
              <a:t>ventricular</a:t>
            </a:r>
            <a:r>
              <a:rPr lang="ko-KR" altLang="en-US" dirty="0"/>
              <a:t> </a:t>
            </a:r>
            <a:r>
              <a:rPr lang="en-US" altLang="ko-KR" dirty="0"/>
              <a:t>interval to exceed PCL</a:t>
            </a:r>
          </a:p>
          <a:p>
            <a:r>
              <a:rPr lang="en-US" altLang="ko-KR" dirty="0"/>
              <a:t>f/s </a:t>
            </a:r>
            <a:r>
              <a:rPr lang="en-US" altLang="ko-KR" dirty="0" err="1"/>
              <a:t>avnrt</a:t>
            </a:r>
            <a:endParaRPr lang="en-US" altLang="ko-KR" dirty="0"/>
          </a:p>
          <a:p>
            <a:r>
              <a:rPr lang="en-US" altLang="ko-KR" dirty="0"/>
              <a:t>Ort via AP with decremental conduction</a:t>
            </a:r>
            <a:endParaRPr lang="ko-KR" altLang="en-US" dirty="0"/>
          </a:p>
        </p:txBody>
      </p:sp>
      <p:sp>
        <p:nvSpPr>
          <p:cNvPr id="4" name="슬라이드 번호 개체 틀 3"/>
          <p:cNvSpPr>
            <a:spLocks noGrp="1"/>
          </p:cNvSpPr>
          <p:nvPr>
            <p:ph type="sldNum" sz="quarter" idx="5"/>
          </p:nvPr>
        </p:nvSpPr>
        <p:spPr/>
        <p:txBody>
          <a:bodyPr/>
          <a:lstStyle/>
          <a:p>
            <a:fld id="{E4F150EC-0BCD-452A-81D2-3FE21518455B}" type="slidenum">
              <a:rPr lang="ko-KR" altLang="en-US" smtClean="0"/>
              <a:t>32</a:t>
            </a:fld>
            <a:endParaRPr lang="ko-KR" altLang="en-US"/>
          </a:p>
        </p:txBody>
      </p:sp>
    </p:spTree>
    <p:extLst>
      <p:ext uri="{BB962C8B-B14F-4D97-AF65-F5344CB8AC3E}">
        <p14:creationId xmlns:p14="http://schemas.microsoft.com/office/powerpoint/2010/main" val="12188924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285750" indent="-285750">
              <a:lnSpc>
                <a:spcPct val="200000"/>
              </a:lnSpc>
              <a:buFont typeface="Arial" panose="020B0604020202020204" pitchFamily="34" charset="0"/>
              <a:buChar char="•"/>
            </a:pPr>
            <a:r>
              <a:rPr lang="en-US" altLang="ko-KR" dirty="0"/>
              <a:t>2X : twice the </a:t>
            </a:r>
            <a:r>
              <a:rPr lang="en-US" altLang="ko-KR" b="1" dirty="0"/>
              <a:t>conduction time </a:t>
            </a:r>
          </a:p>
          <a:p>
            <a:pPr lvl="1">
              <a:lnSpc>
                <a:spcPct val="200000"/>
              </a:lnSpc>
            </a:pPr>
            <a:r>
              <a:rPr lang="en-US" altLang="ko-KR" dirty="0"/>
              <a:t>from pacing catheter </a:t>
            </a:r>
          </a:p>
          <a:p>
            <a:pPr lvl="1">
              <a:lnSpc>
                <a:spcPct val="200000"/>
              </a:lnSpc>
            </a:pPr>
            <a:r>
              <a:rPr lang="en-US" altLang="ko-KR" dirty="0"/>
              <a:t>through RV muscle &amp; His-</a:t>
            </a:r>
            <a:r>
              <a:rPr lang="en-US" altLang="ko-KR" dirty="0" err="1"/>
              <a:t>purkinje</a:t>
            </a:r>
            <a:r>
              <a:rPr lang="en-US" altLang="ko-KR" dirty="0"/>
              <a:t> system </a:t>
            </a:r>
          </a:p>
          <a:p>
            <a:pPr lvl="1">
              <a:lnSpc>
                <a:spcPct val="200000"/>
              </a:lnSpc>
            </a:pPr>
            <a:r>
              <a:rPr lang="en-US" altLang="ko-KR" dirty="0"/>
              <a:t>before reentry circuit.</a:t>
            </a:r>
          </a:p>
          <a:p>
            <a:pPr lvl="1">
              <a:lnSpc>
                <a:spcPct val="200000"/>
              </a:lnSpc>
            </a:pPr>
            <a:r>
              <a:rPr lang="en-US" altLang="ko-KR" dirty="0"/>
              <a:t>: Pacing</a:t>
            </a:r>
            <a:r>
              <a:rPr lang="ko-KR" altLang="en-US" dirty="0"/>
              <a:t> </a:t>
            </a:r>
            <a:r>
              <a:rPr lang="en-US" altLang="ko-KR" dirty="0"/>
              <a:t>site</a:t>
            </a:r>
            <a:r>
              <a:rPr lang="ko-KR" altLang="en-US" dirty="0"/>
              <a:t> 부터 </a:t>
            </a:r>
            <a:r>
              <a:rPr lang="en-US" altLang="ko-KR" dirty="0"/>
              <a:t>Circuit </a:t>
            </a:r>
            <a:r>
              <a:rPr lang="ko-KR" altLang="en-US" dirty="0"/>
              <a:t>까지 거리의 두배</a:t>
            </a:r>
            <a:r>
              <a:rPr lang="en-US" altLang="ko-KR" dirty="0"/>
              <a:t> </a:t>
            </a:r>
          </a:p>
          <a:p>
            <a:pPr marL="285750" indent="-285750">
              <a:lnSpc>
                <a:spcPct val="200000"/>
              </a:lnSpc>
              <a:buFont typeface="Arial" panose="020B0604020202020204" pitchFamily="34" charset="0"/>
              <a:buChar char="•"/>
            </a:pPr>
            <a:r>
              <a:rPr lang="en-US" altLang="ko-KR" dirty="0"/>
              <a:t>TCL : reentry circuit</a:t>
            </a:r>
            <a:endParaRPr lang="ko-KR" altLang="en-US" dirty="0"/>
          </a:p>
          <a:p>
            <a:endParaRPr lang="ko-KR" altLang="en-US" dirty="0"/>
          </a:p>
        </p:txBody>
      </p:sp>
      <p:sp>
        <p:nvSpPr>
          <p:cNvPr id="4" name="슬라이드 번호 개체 틀 3"/>
          <p:cNvSpPr>
            <a:spLocks noGrp="1"/>
          </p:cNvSpPr>
          <p:nvPr>
            <p:ph type="sldNum" sz="quarter" idx="5"/>
          </p:nvPr>
        </p:nvSpPr>
        <p:spPr/>
        <p:txBody>
          <a:bodyPr/>
          <a:lstStyle/>
          <a:p>
            <a:fld id="{89842DAB-144C-436D-A6C7-314490C72064}" type="slidenum">
              <a:rPr lang="ko-KR" altLang="en-US" smtClean="0"/>
              <a:t>34</a:t>
            </a:fld>
            <a:endParaRPr lang="ko-KR" altLang="en-US"/>
          </a:p>
        </p:txBody>
      </p:sp>
    </p:spTree>
    <p:extLst>
      <p:ext uri="{BB962C8B-B14F-4D97-AF65-F5344CB8AC3E}">
        <p14:creationId xmlns:p14="http://schemas.microsoft.com/office/powerpoint/2010/main" val="3169109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325A1A77-49AD-4F40-914D-5D0CC36A58B0}" type="slidenum">
              <a:rPr lang="ko-KR" altLang="en-US" smtClean="0"/>
              <a:t>3</a:t>
            </a:fld>
            <a:endParaRPr lang="ko-KR" altLang="en-US"/>
          </a:p>
        </p:txBody>
      </p:sp>
    </p:spTree>
    <p:extLst>
      <p:ext uri="{BB962C8B-B14F-4D97-AF65-F5344CB8AC3E}">
        <p14:creationId xmlns:p14="http://schemas.microsoft.com/office/powerpoint/2010/main" val="14353692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285750" indent="-285750">
              <a:lnSpc>
                <a:spcPct val="150000"/>
              </a:lnSpc>
              <a:buFont typeface="Arial" panose="020B0604020202020204" pitchFamily="34" charset="0"/>
              <a:buChar char="•"/>
            </a:pPr>
            <a:r>
              <a:rPr lang="en-US" altLang="ko-KR" dirty="0"/>
              <a:t>Lt. lateral AP</a:t>
            </a:r>
          </a:p>
          <a:p>
            <a:pPr marL="285750" indent="-285750">
              <a:lnSpc>
                <a:spcPct val="150000"/>
              </a:lnSpc>
              <a:buFont typeface="Arial" panose="020B0604020202020204" pitchFamily="34" charset="0"/>
              <a:buChar char="•"/>
            </a:pPr>
            <a:r>
              <a:rPr lang="en-US" altLang="ko-KR" dirty="0"/>
              <a:t>PPI – TCL = 440 – 300 = </a:t>
            </a:r>
            <a:r>
              <a:rPr lang="en-US" altLang="ko-KR" dirty="0">
                <a:solidFill>
                  <a:srgbClr val="00B0F0"/>
                </a:solidFill>
              </a:rPr>
              <a:t>140</a:t>
            </a:r>
          </a:p>
          <a:p>
            <a:pPr marL="285750" indent="-285750">
              <a:lnSpc>
                <a:spcPct val="150000"/>
              </a:lnSpc>
              <a:buFont typeface="Arial" panose="020B0604020202020204" pitchFamily="34" charset="0"/>
              <a:buChar char="•"/>
            </a:pPr>
            <a:r>
              <a:rPr lang="en-US" altLang="ko-KR" b="0" i="0" dirty="0">
                <a:solidFill>
                  <a:srgbClr val="212121"/>
                </a:solidFill>
                <a:effectLst/>
                <a:latin typeface="Cambria" panose="02040503050406030204" pitchFamily="18" charset="0"/>
              </a:rPr>
              <a:t>increase in the first return AH interval </a:t>
            </a:r>
            <a:r>
              <a:rPr lang="en-US" altLang="ko-KR" dirty="0">
                <a:solidFill>
                  <a:srgbClr val="212121"/>
                </a:solidFill>
                <a:latin typeface="Cambria" panose="02040503050406030204" pitchFamily="18" charset="0"/>
              </a:rPr>
              <a:t>= </a:t>
            </a:r>
            <a:r>
              <a:rPr lang="en-US" altLang="ko-KR" b="0" i="0" dirty="0">
                <a:solidFill>
                  <a:srgbClr val="212121"/>
                </a:solidFill>
                <a:effectLst/>
                <a:latin typeface="Cambria" panose="02040503050406030204" pitchFamily="18" charset="0"/>
              </a:rPr>
              <a:t>first return AH interval - AH interval prior to entrainment</a:t>
            </a:r>
            <a:endParaRPr lang="en-US" altLang="ko-KR" dirty="0">
              <a:solidFill>
                <a:srgbClr val="00B0F0"/>
              </a:solidFill>
            </a:endParaRPr>
          </a:p>
          <a:p>
            <a:pPr marL="285750" indent="-285750">
              <a:lnSpc>
                <a:spcPct val="150000"/>
              </a:lnSpc>
              <a:buFont typeface="Arial" panose="020B0604020202020204" pitchFamily="34" charset="0"/>
              <a:buChar char="•"/>
            </a:pPr>
            <a:r>
              <a:rPr lang="en-US" altLang="ko-KR" dirty="0" err="1"/>
              <a:t>cPPI</a:t>
            </a:r>
            <a:r>
              <a:rPr lang="en-US" altLang="ko-KR" dirty="0"/>
              <a:t> – TCL – </a:t>
            </a:r>
            <a:r>
              <a:rPr lang="en-US" altLang="ko-KR" dirty="0">
                <a:solidFill>
                  <a:srgbClr val="FF0000"/>
                </a:solidFill>
              </a:rPr>
              <a:t>increase in AH </a:t>
            </a:r>
          </a:p>
          <a:p>
            <a:pPr>
              <a:lnSpc>
                <a:spcPct val="150000"/>
              </a:lnSpc>
            </a:pPr>
            <a:r>
              <a:rPr lang="en-US" altLang="ko-KR" dirty="0"/>
              <a:t>   = 440 – 300 – (</a:t>
            </a:r>
            <a:r>
              <a:rPr lang="en-US" altLang="ko-KR" dirty="0">
                <a:solidFill>
                  <a:srgbClr val="FF0000"/>
                </a:solidFill>
              </a:rPr>
              <a:t>130-80</a:t>
            </a:r>
            <a:r>
              <a:rPr lang="en-US" altLang="ko-KR" dirty="0"/>
              <a:t>) </a:t>
            </a:r>
          </a:p>
          <a:p>
            <a:pPr>
              <a:lnSpc>
                <a:spcPct val="150000"/>
              </a:lnSpc>
            </a:pPr>
            <a:r>
              <a:rPr lang="en-US" altLang="ko-KR" dirty="0"/>
              <a:t>   = 140 – </a:t>
            </a:r>
            <a:r>
              <a:rPr lang="en-US" altLang="ko-KR" dirty="0">
                <a:solidFill>
                  <a:srgbClr val="FF0000"/>
                </a:solidFill>
              </a:rPr>
              <a:t>50</a:t>
            </a:r>
            <a:r>
              <a:rPr lang="en-US" altLang="ko-KR" dirty="0"/>
              <a:t> = </a:t>
            </a:r>
            <a:r>
              <a:rPr lang="en-US" altLang="ko-KR" dirty="0">
                <a:solidFill>
                  <a:srgbClr val="00B0F0"/>
                </a:solidFill>
              </a:rPr>
              <a:t>90</a:t>
            </a:r>
          </a:p>
          <a:p>
            <a:endParaRPr lang="en-US" altLang="ko-KR" dirty="0"/>
          </a:p>
          <a:p>
            <a:r>
              <a:rPr lang="en-US" altLang="ko-KR" dirty="0"/>
              <a:t>VOP </a:t>
            </a:r>
            <a:r>
              <a:rPr lang="ko-KR" altLang="en-US" dirty="0"/>
              <a:t>에서 </a:t>
            </a:r>
            <a:r>
              <a:rPr lang="en-US" altLang="ko-KR" dirty="0"/>
              <a:t>TCL </a:t>
            </a:r>
            <a:r>
              <a:rPr lang="ko-KR" altLang="en-US" dirty="0"/>
              <a:t>보다 </a:t>
            </a:r>
            <a:r>
              <a:rPr lang="en-US" altLang="ko-KR" dirty="0"/>
              <a:t>20~30ms </a:t>
            </a:r>
            <a:r>
              <a:rPr lang="ko-KR" altLang="en-US" dirty="0"/>
              <a:t>빠르게 </a:t>
            </a:r>
            <a:r>
              <a:rPr lang="en-US" altLang="ko-KR" dirty="0"/>
              <a:t>pacing </a:t>
            </a:r>
            <a:r>
              <a:rPr lang="ko-KR" altLang="en-US" dirty="0"/>
              <a:t>하므로 </a:t>
            </a:r>
            <a:endParaRPr lang="en-US" altLang="ko-KR" dirty="0"/>
          </a:p>
          <a:p>
            <a:r>
              <a:rPr lang="en-US" altLang="ko-KR" dirty="0"/>
              <a:t>AVN</a:t>
            </a:r>
            <a:r>
              <a:rPr lang="ko-KR" altLang="en-US" dirty="0"/>
              <a:t>의 </a:t>
            </a:r>
            <a:r>
              <a:rPr lang="en-US" altLang="ko-KR" dirty="0"/>
              <a:t>decremental conduction </a:t>
            </a:r>
            <a:r>
              <a:rPr lang="ko-KR" altLang="en-US" dirty="0"/>
              <a:t>때문에 </a:t>
            </a:r>
            <a:r>
              <a:rPr lang="en-US" altLang="ko-KR" dirty="0"/>
              <a:t>PPI</a:t>
            </a:r>
            <a:r>
              <a:rPr lang="ko-KR" altLang="en-US" dirty="0"/>
              <a:t>가 더 늘어난다 </a:t>
            </a:r>
            <a:endParaRPr lang="en-US" altLang="ko-KR" dirty="0"/>
          </a:p>
          <a:p>
            <a:r>
              <a:rPr lang="ko-KR" altLang="en-US" dirty="0"/>
              <a:t>이것은 </a:t>
            </a:r>
            <a:r>
              <a:rPr lang="en-US" altLang="ko-KR" dirty="0"/>
              <a:t>ORT underdiagnosed … </a:t>
            </a:r>
            <a:r>
              <a:rPr lang="ko-KR" altLang="en-US" dirty="0"/>
              <a:t>이것을 해결하기위해 </a:t>
            </a:r>
            <a:r>
              <a:rPr lang="en-US" altLang="ko-KR" dirty="0" err="1"/>
              <a:t>cPPI</a:t>
            </a:r>
            <a:r>
              <a:rPr lang="en-US" altLang="ko-KR" dirty="0"/>
              <a:t> –TCL </a:t>
            </a:r>
            <a:r>
              <a:rPr lang="ko-KR" altLang="en-US" dirty="0"/>
              <a:t>나옴</a:t>
            </a:r>
            <a:r>
              <a:rPr lang="en-US" altLang="ko-KR" dirty="0"/>
              <a:t>.</a:t>
            </a:r>
          </a:p>
          <a:p>
            <a:r>
              <a:rPr lang="en-US" altLang="ko-KR" dirty="0"/>
              <a:t>VOD </a:t>
            </a:r>
            <a:r>
              <a:rPr lang="ko-KR" altLang="en-US" dirty="0"/>
              <a:t>동안</a:t>
            </a:r>
            <a:r>
              <a:rPr lang="en-US" altLang="ko-KR" dirty="0"/>
              <a:t>, AVN conduction time </a:t>
            </a:r>
            <a:r>
              <a:rPr lang="ko-KR" altLang="en-US" dirty="0"/>
              <a:t>늘어나는 것을 보상하기위해서 등장</a:t>
            </a:r>
          </a:p>
        </p:txBody>
      </p:sp>
      <p:sp>
        <p:nvSpPr>
          <p:cNvPr id="4" name="슬라이드 번호 개체 틀 3"/>
          <p:cNvSpPr>
            <a:spLocks noGrp="1"/>
          </p:cNvSpPr>
          <p:nvPr>
            <p:ph type="sldNum" sz="quarter" idx="5"/>
          </p:nvPr>
        </p:nvSpPr>
        <p:spPr/>
        <p:txBody>
          <a:bodyPr/>
          <a:lstStyle/>
          <a:p>
            <a:fld id="{89842DAB-144C-436D-A6C7-314490C72064}" type="slidenum">
              <a:rPr lang="ko-KR" altLang="en-US" smtClean="0"/>
              <a:t>35</a:t>
            </a:fld>
            <a:endParaRPr lang="ko-KR" altLang="en-US"/>
          </a:p>
        </p:txBody>
      </p:sp>
    </p:spTree>
    <p:extLst>
      <p:ext uri="{BB962C8B-B14F-4D97-AF65-F5344CB8AC3E}">
        <p14:creationId xmlns:p14="http://schemas.microsoft.com/office/powerpoint/2010/main" val="6628148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7A998-F14C-4D66-CEA7-6F7F18CC060B}"/>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B1297CEC-0F33-A418-AC15-2BC46941D06C}"/>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3FDE960F-8DD9-159C-0C47-DB492EF876C3}"/>
              </a:ext>
            </a:extLst>
          </p:cNvPr>
          <p:cNvSpPr>
            <a:spLocks noGrp="1"/>
          </p:cNvSpPr>
          <p:nvPr>
            <p:ph type="body" idx="1"/>
          </p:nvPr>
        </p:nvSpPr>
        <p:spPr/>
        <p:txBody>
          <a:bodyPr/>
          <a:lstStyle/>
          <a:p>
            <a:r>
              <a:rPr lang="en-US" altLang="ko-KR" dirty="0"/>
              <a:t>Conversely, a ΔVA interval &gt;14 </a:t>
            </a:r>
            <a:r>
              <a:rPr lang="en-US" altLang="ko-KR" dirty="0" err="1"/>
              <a:t>ms</a:t>
            </a:r>
            <a:r>
              <a:rPr lang="en-US" altLang="ko-KR" dirty="0"/>
              <a:t> (later modified as 20 </a:t>
            </a:r>
            <a:r>
              <a:rPr lang="en-US" altLang="ko-KR" dirty="0" err="1"/>
              <a:t>ms</a:t>
            </a:r>
            <a:r>
              <a:rPr lang="en-US" altLang="ko-KR" dirty="0"/>
              <a:t>)15 indicates a lack of VA linking and is diagnostic for AT because the </a:t>
            </a:r>
            <a:r>
              <a:rPr lang="en-US" altLang="ko-KR" dirty="0" err="1"/>
              <a:t>postpacing</a:t>
            </a:r>
            <a:r>
              <a:rPr lang="en-US" altLang="ko-KR" dirty="0"/>
              <a:t> VA intervals reflect the difference in times between the last atrial pacing capturing the ventricle and the last pacing capturing the AT origin, which varies according to the proximity of the pacing site to AVN and AT origin (Figure 4C). The presence of </a:t>
            </a:r>
            <a:r>
              <a:rPr lang="en-US" altLang="ko-KR" dirty="0" err="1"/>
              <a:t>Vv</a:t>
            </a:r>
            <a:r>
              <a:rPr lang="ko-KR" altLang="en-US" dirty="0"/>
              <a:t>에 의해 </a:t>
            </a:r>
            <a:r>
              <a:rPr lang="en-US" altLang="ko-KR" dirty="0"/>
              <a:t>a </a:t>
            </a:r>
            <a:r>
              <a:rPr lang="ko-KR" altLang="en-US" dirty="0"/>
              <a:t>가 결정되므로 즉 </a:t>
            </a:r>
            <a:r>
              <a:rPr lang="en-US" altLang="ko-KR" dirty="0" err="1"/>
              <a:t>va</a:t>
            </a:r>
            <a:r>
              <a:rPr lang="en-US" altLang="ko-KR" dirty="0"/>
              <a:t> </a:t>
            </a:r>
            <a:r>
              <a:rPr lang="en-US" altLang="ko-KR" dirty="0" err="1"/>
              <a:t>linkingA</a:t>
            </a:r>
            <a:r>
              <a:rPr lang="en-US" altLang="ko-KR" dirty="0"/>
              <a:t> linking excludes AT with 100% sensitivity and specificity</a:t>
            </a:r>
            <a:endParaRPr lang="ko-KR" altLang="en-US" dirty="0"/>
          </a:p>
        </p:txBody>
      </p:sp>
      <p:sp>
        <p:nvSpPr>
          <p:cNvPr id="4" name="슬라이드 번호 개체 틀 3">
            <a:extLst>
              <a:ext uri="{FF2B5EF4-FFF2-40B4-BE49-F238E27FC236}">
                <a16:creationId xmlns:a16="http://schemas.microsoft.com/office/drawing/2014/main" id="{00A96FD1-16AA-73F9-D621-95C2A567FD7F}"/>
              </a:ext>
            </a:extLst>
          </p:cNvPr>
          <p:cNvSpPr>
            <a:spLocks noGrp="1"/>
          </p:cNvSpPr>
          <p:nvPr>
            <p:ph type="sldNum" sz="quarter" idx="5"/>
          </p:nvPr>
        </p:nvSpPr>
        <p:spPr/>
        <p:txBody>
          <a:bodyPr/>
          <a:lstStyle/>
          <a:p>
            <a:fld id="{89842DAB-144C-436D-A6C7-314490C72064}" type="slidenum">
              <a:rPr lang="ko-KR" altLang="en-US" smtClean="0"/>
              <a:t>36</a:t>
            </a:fld>
            <a:endParaRPr lang="ko-KR" altLang="en-US"/>
          </a:p>
        </p:txBody>
      </p:sp>
    </p:spTree>
    <p:extLst>
      <p:ext uri="{BB962C8B-B14F-4D97-AF65-F5344CB8AC3E}">
        <p14:creationId xmlns:p14="http://schemas.microsoft.com/office/powerpoint/2010/main" val="27569602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89842DAB-144C-436D-A6C7-314490C72064}" type="slidenum">
              <a:rPr lang="ko-KR" altLang="en-US" smtClean="0"/>
              <a:t>37</a:t>
            </a:fld>
            <a:endParaRPr lang="ko-KR" altLang="en-US"/>
          </a:p>
        </p:txBody>
      </p:sp>
    </p:spTree>
    <p:extLst>
      <p:ext uri="{BB962C8B-B14F-4D97-AF65-F5344CB8AC3E}">
        <p14:creationId xmlns:p14="http://schemas.microsoft.com/office/powerpoint/2010/main" val="10914699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89842DAB-144C-436D-A6C7-314490C72064}" type="slidenum">
              <a:rPr lang="ko-KR" altLang="en-US" smtClean="0"/>
              <a:t>38</a:t>
            </a:fld>
            <a:endParaRPr lang="ko-KR" altLang="en-US"/>
          </a:p>
        </p:txBody>
      </p:sp>
    </p:spTree>
    <p:extLst>
      <p:ext uri="{BB962C8B-B14F-4D97-AF65-F5344CB8AC3E}">
        <p14:creationId xmlns:p14="http://schemas.microsoft.com/office/powerpoint/2010/main" val="19247707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This </a:t>
            </a:r>
            <a:r>
              <a:rPr lang="en-US" altLang="ko-KR" dirty="0" err="1"/>
              <a:t>extrastimulus</a:t>
            </a:r>
            <a:r>
              <a:rPr lang="en-US" altLang="ko-KR" dirty="0"/>
              <a:t> is applied in the proximal CS, with the coupling interval gradually decreased until it first resets the His bundle, and is continued until tachycardia termination. Tachycardia reset is identified by measuring the atrial interval over two cycles surrounding the </a:t>
            </a:r>
            <a:r>
              <a:rPr lang="en-US" altLang="ko-KR" dirty="0" err="1"/>
              <a:t>extrastimulus</a:t>
            </a:r>
            <a:r>
              <a:rPr lang="en-US" altLang="ko-KR" dirty="0"/>
              <a:t>. The lack of tachycardia reset immediately following an atrial </a:t>
            </a:r>
            <a:r>
              <a:rPr lang="en-US" altLang="ko-KR" dirty="0" err="1"/>
              <a:t>extrastimulus</a:t>
            </a:r>
            <a:r>
              <a:rPr lang="en-US" altLang="ko-KR" dirty="0"/>
              <a:t> that initially resets the His electrogram confirms AT with 96% sensitivity and 100% specificity (Figure 6A).18 Additionally, tachycardia termination via an AH block induced by the atrial </a:t>
            </a:r>
            <a:r>
              <a:rPr lang="en-US" altLang="ko-KR" dirty="0" err="1"/>
              <a:t>extrastimulus</a:t>
            </a:r>
            <a:r>
              <a:rPr lang="en-US" altLang="ko-KR" dirty="0"/>
              <a:t> excludes AT with 92% sensitivity and 100% specificity </a:t>
            </a:r>
            <a:endParaRPr lang="ko-KR" altLang="en-US" dirty="0"/>
          </a:p>
        </p:txBody>
      </p:sp>
      <p:sp>
        <p:nvSpPr>
          <p:cNvPr id="4" name="슬라이드 번호 개체 틀 3"/>
          <p:cNvSpPr>
            <a:spLocks noGrp="1"/>
          </p:cNvSpPr>
          <p:nvPr>
            <p:ph type="sldNum" sz="quarter" idx="5"/>
          </p:nvPr>
        </p:nvSpPr>
        <p:spPr/>
        <p:txBody>
          <a:bodyPr/>
          <a:lstStyle/>
          <a:p>
            <a:fld id="{E4F150EC-0BCD-452A-81D2-3FE21518455B}" type="slidenum">
              <a:rPr lang="ko-KR" altLang="en-US" smtClean="0"/>
              <a:t>39</a:t>
            </a:fld>
            <a:endParaRPr lang="ko-KR" altLang="en-US"/>
          </a:p>
        </p:txBody>
      </p:sp>
    </p:spTree>
    <p:extLst>
      <p:ext uri="{BB962C8B-B14F-4D97-AF65-F5344CB8AC3E}">
        <p14:creationId xmlns:p14="http://schemas.microsoft.com/office/powerpoint/2010/main" val="14741829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(H-H) interval becomes 299 milliseconds, indicating that the HB is reset</a:t>
            </a:r>
          </a:p>
          <a:p>
            <a:r>
              <a:rPr lang="en-US" altLang="ko-KR" dirty="0"/>
              <a:t>The length of the 2 atrial beats when the HB was reset is equal to the length of the 2 cycles of AT, indicating that tachycardia is not affected</a:t>
            </a:r>
            <a:endParaRPr lang="ko-KR" altLang="en-US" dirty="0"/>
          </a:p>
          <a:p>
            <a:endParaRPr lang="en-US" altLang="ko-KR" dirty="0"/>
          </a:p>
          <a:p>
            <a:r>
              <a:rPr lang="en-US" altLang="ko-KR" dirty="0"/>
              <a:t>(A) Single atrial </a:t>
            </a:r>
            <a:r>
              <a:rPr lang="en-US" altLang="ko-KR" dirty="0" err="1"/>
              <a:t>extrastimulation</a:t>
            </a:r>
            <a:r>
              <a:rPr lang="en-US" altLang="ko-KR" dirty="0"/>
              <a:t> (SAE) is performed from the proximal coronary sinus (CS) in a patient with atrial tachycardia (AT) with a tachycardia period of 330 milliseconds. The His bundle (HB) is not reset for SAE with a coupling interval of 300 milliseconds. (B) When the coupling interval of the SAE is gradually reduced to 270 milliseconds, the His bundle–His bundle (H-H) interval becomes 299 milliseconds, indicating that the HB is reset with the proceeded pattern (arrow). The length of the 2 atrial beats when the HB was reset is equal to the length of the 2 cycles of AT, indicating that tachycardia is not affected. A ¼ atria; dis ¼ distal; HRA ¼ high right atria; </a:t>
            </a:r>
            <a:r>
              <a:rPr lang="en-US" altLang="ko-KR" dirty="0" err="1"/>
              <a:t>prox</a:t>
            </a:r>
            <a:r>
              <a:rPr lang="en-US" altLang="ko-KR" dirty="0"/>
              <a:t> ¼ proximal; RV ¼ right ventricle; S ¼ stimulation.</a:t>
            </a:r>
            <a:endParaRPr lang="ko-KR" altLang="en-US" dirty="0"/>
          </a:p>
        </p:txBody>
      </p:sp>
      <p:sp>
        <p:nvSpPr>
          <p:cNvPr id="4" name="슬라이드 번호 개체 틀 3"/>
          <p:cNvSpPr>
            <a:spLocks noGrp="1"/>
          </p:cNvSpPr>
          <p:nvPr>
            <p:ph type="sldNum" sz="quarter" idx="5"/>
          </p:nvPr>
        </p:nvSpPr>
        <p:spPr/>
        <p:txBody>
          <a:bodyPr/>
          <a:lstStyle/>
          <a:p>
            <a:fld id="{E4F150EC-0BCD-452A-81D2-3FE21518455B}" type="slidenum">
              <a:rPr lang="ko-KR" altLang="en-US" smtClean="0"/>
              <a:t>40</a:t>
            </a:fld>
            <a:endParaRPr lang="ko-KR" altLang="en-US"/>
          </a:p>
        </p:txBody>
      </p:sp>
    </p:spTree>
    <p:extLst>
      <p:ext uri="{BB962C8B-B14F-4D97-AF65-F5344CB8AC3E}">
        <p14:creationId xmlns:p14="http://schemas.microsoft.com/office/powerpoint/2010/main" val="32814767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The patterns of HB resetting by SAE and the tachycardia response to SAE are shown. (A) SAE is performed for the typical atrioventricular nodal re-entrant tachycardia with a tachycardia cycle length of 310 milliseconds. The H-H interval is shortened to 297 milliseconds owing to SAE, indicating that the HB is reset with the proceeded pattern (arrow). Additionally, the duration of the atrial 2 beats is shortened to 608 milliseconds, which is shorter than the tachycardia cycle, indicating that the tachycardia is simultaneously reset. (B) SAE is performed for the atrioventricular nodal re-entrant tachycardia with a tachycardia cycle length of 440 milliseconds. The H-H interval at HB resetting is prolonged to 476 milliseconds, indicating resetting in a decremented pattern (arrow). At that time, the length of the 2 atrial beats is extended to 906 milliseconds, indicating that the tachycardia was reset simultaneously. (C) An SAE is performed for the atrioventricular nodal re-entrant tachycardia with a tachycardia cycle length of 438 milliseconds. SAE caused an atrio-</a:t>
            </a:r>
            <a:r>
              <a:rPr lang="en-US" altLang="ko-KR" dirty="0" err="1"/>
              <a:t>Hisian</a:t>
            </a:r>
            <a:r>
              <a:rPr lang="en-US" altLang="ko-KR" dirty="0"/>
              <a:t> (AH) block and tachycardia is terminated</a:t>
            </a:r>
            <a:endParaRPr lang="ko-KR" altLang="en-US" dirty="0"/>
          </a:p>
        </p:txBody>
      </p:sp>
      <p:sp>
        <p:nvSpPr>
          <p:cNvPr id="4" name="슬라이드 번호 개체 틀 3"/>
          <p:cNvSpPr>
            <a:spLocks noGrp="1"/>
          </p:cNvSpPr>
          <p:nvPr>
            <p:ph type="sldNum" sz="quarter" idx="5"/>
          </p:nvPr>
        </p:nvSpPr>
        <p:spPr/>
        <p:txBody>
          <a:bodyPr/>
          <a:lstStyle/>
          <a:p>
            <a:fld id="{E4F150EC-0BCD-452A-81D2-3FE21518455B}" type="slidenum">
              <a:rPr lang="ko-KR" altLang="en-US" smtClean="0"/>
              <a:t>41</a:t>
            </a:fld>
            <a:endParaRPr lang="ko-KR" altLang="en-US"/>
          </a:p>
        </p:txBody>
      </p:sp>
    </p:spTree>
    <p:extLst>
      <p:ext uri="{BB962C8B-B14F-4D97-AF65-F5344CB8AC3E}">
        <p14:creationId xmlns:p14="http://schemas.microsoft.com/office/powerpoint/2010/main" val="40294744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5BE4F-EA94-BFFE-7A38-6311FA4EBF2F}"/>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F4C6F213-470E-3C1E-EB94-52144DDB8EB8}"/>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97CC2D51-F632-CAC8-4C7F-A32BB5BEAA27}"/>
              </a:ext>
            </a:extLst>
          </p:cNvPr>
          <p:cNvSpPr>
            <a:spLocks noGrp="1"/>
          </p:cNvSpPr>
          <p:nvPr>
            <p:ph type="body" idx="1"/>
          </p:nvPr>
        </p:nvSpPr>
        <p:spPr/>
        <p:txBody>
          <a:bodyPr/>
          <a:lstStyle/>
          <a:p>
            <a:r>
              <a:rPr lang="en-US" altLang="ko-KR" dirty="0"/>
              <a:t>This </a:t>
            </a:r>
            <a:r>
              <a:rPr lang="en-US" altLang="ko-KR" dirty="0" err="1"/>
              <a:t>extrastimulus</a:t>
            </a:r>
            <a:r>
              <a:rPr lang="en-US" altLang="ko-KR" dirty="0"/>
              <a:t> is applied in the proximal CS, with the coupling interval gradually decreased until it first resets the His bundle, and is continued until tachycardia termination. Tachycardia reset is identified by measuring the atrial interval over two cycles surrounding the </a:t>
            </a:r>
            <a:r>
              <a:rPr lang="en-US" altLang="ko-KR" dirty="0" err="1"/>
              <a:t>extrastimulus</a:t>
            </a:r>
            <a:r>
              <a:rPr lang="en-US" altLang="ko-KR" dirty="0"/>
              <a:t>. The lack of tachycardia reset immediately following an atrial </a:t>
            </a:r>
            <a:r>
              <a:rPr lang="en-US" altLang="ko-KR" dirty="0" err="1"/>
              <a:t>extrastimulus</a:t>
            </a:r>
            <a:r>
              <a:rPr lang="en-US" altLang="ko-KR" dirty="0"/>
              <a:t> that initially resets the His electrogram confirms AT with 96% sensitivity and 100% specificity (Figure 6A).18 Additionally, tachycardia termination via an AH block induced by the atrial </a:t>
            </a:r>
            <a:r>
              <a:rPr lang="en-US" altLang="ko-KR" dirty="0" err="1"/>
              <a:t>extrastimulus</a:t>
            </a:r>
            <a:r>
              <a:rPr lang="en-US" altLang="ko-KR" dirty="0"/>
              <a:t> excludes AT with 92% sensitivity and 100% specificity </a:t>
            </a:r>
            <a:endParaRPr lang="ko-KR" altLang="en-US" dirty="0"/>
          </a:p>
        </p:txBody>
      </p:sp>
      <p:sp>
        <p:nvSpPr>
          <p:cNvPr id="4" name="슬라이드 번호 개체 틀 3">
            <a:extLst>
              <a:ext uri="{FF2B5EF4-FFF2-40B4-BE49-F238E27FC236}">
                <a16:creationId xmlns:a16="http://schemas.microsoft.com/office/drawing/2014/main" id="{B647D509-F85E-BBC4-A0ED-118309DEF5CF}"/>
              </a:ext>
            </a:extLst>
          </p:cNvPr>
          <p:cNvSpPr>
            <a:spLocks noGrp="1"/>
          </p:cNvSpPr>
          <p:nvPr>
            <p:ph type="sldNum" sz="quarter" idx="5"/>
          </p:nvPr>
        </p:nvSpPr>
        <p:spPr/>
        <p:txBody>
          <a:bodyPr/>
          <a:lstStyle/>
          <a:p>
            <a:fld id="{E4F150EC-0BCD-452A-81D2-3FE21518455B}" type="slidenum">
              <a:rPr lang="ko-KR" altLang="en-US" smtClean="0"/>
              <a:t>42</a:t>
            </a:fld>
            <a:endParaRPr lang="ko-KR" altLang="en-US"/>
          </a:p>
        </p:txBody>
      </p:sp>
    </p:spTree>
    <p:extLst>
      <p:ext uri="{BB962C8B-B14F-4D97-AF65-F5344CB8AC3E}">
        <p14:creationId xmlns:p14="http://schemas.microsoft.com/office/powerpoint/2010/main" val="1543761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325A1A77-49AD-4F40-914D-5D0CC36A58B0}" type="slidenum">
              <a:rPr lang="ko-KR" altLang="en-US" smtClean="0"/>
              <a:t>4</a:t>
            </a:fld>
            <a:endParaRPr lang="ko-KR" altLang="en-US"/>
          </a:p>
        </p:txBody>
      </p:sp>
    </p:spTree>
    <p:extLst>
      <p:ext uri="{BB962C8B-B14F-4D97-AF65-F5344CB8AC3E}">
        <p14:creationId xmlns:p14="http://schemas.microsoft.com/office/powerpoint/2010/main" val="1281974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AEE19-C94A-544B-DC53-C40D2CCCD81E}"/>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4344F2BB-9933-944F-C1B6-099427AFC272}"/>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8B29AFF0-74A1-2C12-E07D-4213F03C024D}"/>
              </a:ext>
            </a:extLst>
          </p:cNvPr>
          <p:cNvSpPr>
            <a:spLocks noGrp="1"/>
          </p:cNvSpPr>
          <p:nvPr>
            <p:ph type="body" idx="1"/>
          </p:nvPr>
        </p:nvSpPr>
        <p:spPr/>
        <p:txBody>
          <a:bodyPr/>
          <a:lstStyle/>
          <a:p>
            <a:endParaRPr lang="en-US" altLang="ko-KR" dirty="0"/>
          </a:p>
        </p:txBody>
      </p:sp>
      <p:sp>
        <p:nvSpPr>
          <p:cNvPr id="4" name="슬라이드 번호 개체 틀 3">
            <a:extLst>
              <a:ext uri="{FF2B5EF4-FFF2-40B4-BE49-F238E27FC236}">
                <a16:creationId xmlns:a16="http://schemas.microsoft.com/office/drawing/2014/main" id="{2F624CFA-96B5-6299-AC2F-A861BEDD969E}"/>
              </a:ext>
            </a:extLst>
          </p:cNvPr>
          <p:cNvSpPr>
            <a:spLocks noGrp="1"/>
          </p:cNvSpPr>
          <p:nvPr>
            <p:ph type="sldNum" sz="quarter" idx="5"/>
          </p:nvPr>
        </p:nvSpPr>
        <p:spPr/>
        <p:txBody>
          <a:bodyPr/>
          <a:lstStyle/>
          <a:p>
            <a:fld id="{325A1A77-49AD-4F40-914D-5D0CC36A58B0}" type="slidenum">
              <a:rPr lang="ko-KR" altLang="en-US" smtClean="0"/>
              <a:t>5</a:t>
            </a:fld>
            <a:endParaRPr lang="ko-KR" altLang="en-US"/>
          </a:p>
        </p:txBody>
      </p:sp>
    </p:spTree>
    <p:extLst>
      <p:ext uri="{BB962C8B-B14F-4D97-AF65-F5344CB8AC3E}">
        <p14:creationId xmlns:p14="http://schemas.microsoft.com/office/powerpoint/2010/main" val="409183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1" dirty="0"/>
              <a:t>Single Atrial </a:t>
            </a:r>
            <a:r>
              <a:rPr lang="en-US" altLang="ko-KR" b="1" dirty="0" err="1"/>
              <a:t>Extrastimulation</a:t>
            </a:r>
            <a:endParaRPr lang="en-US" altLang="ko-KR" b="1" dirty="0"/>
          </a:p>
          <a:p>
            <a:r>
              <a:rPr lang="en-US" altLang="ko-KR" b="0" i="0" dirty="0">
                <a:solidFill>
                  <a:srgbClr val="474747"/>
                </a:solidFill>
                <a:effectLst/>
                <a:latin typeface="Arial" panose="020B0604020202020204" pitchFamily="34" charset="0"/>
              </a:rPr>
              <a:t>to distinguish between retrograde AV nodal conduction and AP conduction</a:t>
            </a:r>
            <a:endParaRPr lang="ko-KR" altLang="en-US" dirty="0"/>
          </a:p>
        </p:txBody>
      </p:sp>
      <p:sp>
        <p:nvSpPr>
          <p:cNvPr id="4" name="슬라이드 번호 개체 틀 3"/>
          <p:cNvSpPr>
            <a:spLocks noGrp="1"/>
          </p:cNvSpPr>
          <p:nvPr>
            <p:ph type="sldNum" sz="quarter" idx="5"/>
          </p:nvPr>
        </p:nvSpPr>
        <p:spPr/>
        <p:txBody>
          <a:bodyPr/>
          <a:lstStyle/>
          <a:p>
            <a:fld id="{E4F150EC-0BCD-452A-81D2-3FE21518455B}" type="slidenum">
              <a:rPr lang="ko-KR" altLang="en-US" smtClean="0"/>
              <a:t>6</a:t>
            </a:fld>
            <a:endParaRPr lang="ko-KR" altLang="en-US"/>
          </a:p>
        </p:txBody>
      </p:sp>
    </p:spTree>
    <p:extLst>
      <p:ext uri="{BB962C8B-B14F-4D97-AF65-F5344CB8AC3E}">
        <p14:creationId xmlns:p14="http://schemas.microsoft.com/office/powerpoint/2010/main" val="79064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p:spPr>
      </p:sp>
      <p:sp>
        <p:nvSpPr>
          <p:cNvPr id="3" name="슬라이드 노트 개체 틀 2"/>
          <p:cNvSpPr>
            <a:spLocks noGrp="1"/>
          </p:cNvSpPr>
          <p:nvPr>
            <p:ph type="body" idx="1"/>
          </p:nvPr>
        </p:nvSpPr>
        <p:spPr/>
        <p:txBody>
          <a:bodyPr/>
          <a:lstStyle/>
          <a:p>
            <a:r>
              <a:rPr lang="en-US" altLang="ko-KR" b="0" dirty="0"/>
              <a:t>Used to confirm presence of retrograde conducting septal pathway</a:t>
            </a:r>
          </a:p>
          <a:p>
            <a:endParaRPr lang="ko-KR" altLang="en-US" b="0" dirty="0"/>
          </a:p>
        </p:txBody>
      </p:sp>
      <p:sp>
        <p:nvSpPr>
          <p:cNvPr id="4" name="슬라이드 번호 개체 틀 3"/>
          <p:cNvSpPr>
            <a:spLocks noGrp="1"/>
          </p:cNvSpPr>
          <p:nvPr>
            <p:ph type="sldNum" sz="quarter" idx="5"/>
          </p:nvPr>
        </p:nvSpPr>
        <p:spPr/>
        <p:txBody>
          <a:bodyPr/>
          <a:lstStyle/>
          <a:p>
            <a:fld id="{0CEE3145-94A4-45F8-B961-14EB520508F2}" type="slidenum">
              <a:rPr lang="ko-KR" altLang="en-US" smtClean="0"/>
              <a:t>7</a:t>
            </a:fld>
            <a:endParaRPr lang="ko-KR" altLang="en-US"/>
          </a:p>
        </p:txBody>
      </p:sp>
    </p:spTree>
    <p:extLst>
      <p:ext uri="{BB962C8B-B14F-4D97-AF65-F5344CB8AC3E}">
        <p14:creationId xmlns:p14="http://schemas.microsoft.com/office/powerpoint/2010/main" val="910186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0CEE3145-94A4-45F8-B961-14EB520508F2}" type="slidenum">
              <a:rPr lang="ko-KR" altLang="en-US" smtClean="0"/>
              <a:t>8</a:t>
            </a:fld>
            <a:endParaRPr lang="ko-KR" altLang="en-US"/>
          </a:p>
        </p:txBody>
      </p:sp>
    </p:spTree>
    <p:extLst>
      <p:ext uri="{BB962C8B-B14F-4D97-AF65-F5344CB8AC3E}">
        <p14:creationId xmlns:p14="http://schemas.microsoft.com/office/powerpoint/2010/main" val="2431922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p:spPr>
      </p:sp>
      <p:sp>
        <p:nvSpPr>
          <p:cNvPr id="3" name="슬라이드 노트 개체 틀 2"/>
          <p:cNvSpPr>
            <a:spLocks noGrp="1"/>
          </p:cNvSpPr>
          <p:nvPr>
            <p:ph type="body" idx="1"/>
          </p:nvPr>
        </p:nvSpPr>
        <p:spPr/>
        <p:txBody>
          <a:bodyPr/>
          <a:lstStyle/>
          <a:p>
            <a:endParaRPr lang="en-US" altLang="ko-KR" b="0" i="1" dirty="0">
              <a:solidFill>
                <a:srgbClr val="999999"/>
              </a:solidFill>
              <a:effectLst/>
              <a:latin typeface="Tahoma" panose="020B0604030504040204" pitchFamily="34" charset="0"/>
            </a:endParaRPr>
          </a:p>
        </p:txBody>
      </p:sp>
      <p:sp>
        <p:nvSpPr>
          <p:cNvPr id="4" name="슬라이드 번호 개체 틀 3"/>
          <p:cNvSpPr>
            <a:spLocks noGrp="1"/>
          </p:cNvSpPr>
          <p:nvPr>
            <p:ph type="sldNum" sz="quarter" idx="5"/>
          </p:nvPr>
        </p:nvSpPr>
        <p:spPr/>
        <p:txBody>
          <a:bodyPr/>
          <a:lstStyle/>
          <a:p>
            <a:fld id="{0CEE3145-94A4-45F8-B961-14EB520508F2}" type="slidenum">
              <a:rPr lang="ko-KR" altLang="en-US" smtClean="0"/>
              <a:t>10</a:t>
            </a:fld>
            <a:endParaRPr lang="ko-KR" altLang="en-US"/>
          </a:p>
        </p:txBody>
      </p:sp>
    </p:spTree>
    <p:extLst>
      <p:ext uri="{BB962C8B-B14F-4D97-AF65-F5344CB8AC3E}">
        <p14:creationId xmlns:p14="http://schemas.microsoft.com/office/powerpoint/2010/main" val="2731780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66AD37CD-FFF7-4972-388D-3069DDFEFFC8}"/>
              </a:ext>
            </a:extLst>
          </p:cNvPr>
          <p:cNvSpPr>
            <a:spLocks noGrp="1"/>
          </p:cNvSpPr>
          <p:nvPr>
            <p:ph type="ctrTitle"/>
          </p:nvPr>
        </p:nvSpPr>
        <p:spPr>
          <a:xfrm>
            <a:off x="1524000" y="1122363"/>
            <a:ext cx="9144000" cy="2387600"/>
          </a:xfrm>
        </p:spPr>
        <p:txBody>
          <a:bodyPr anchor="b"/>
          <a:lstStyle>
            <a:lvl1pPr algn="ctr">
              <a:defRPr sz="6000"/>
            </a:lvl1pPr>
          </a:lstStyle>
          <a:p>
            <a:r>
              <a:rPr lang="ko-KR" altLang="en-US"/>
              <a:t>마스터 제목 스타일 편집</a:t>
            </a:r>
          </a:p>
        </p:txBody>
      </p:sp>
      <p:sp>
        <p:nvSpPr>
          <p:cNvPr id="3" name="부제목 2">
            <a:extLst>
              <a:ext uri="{FF2B5EF4-FFF2-40B4-BE49-F238E27FC236}">
                <a16:creationId xmlns:a16="http://schemas.microsoft.com/office/drawing/2014/main" id="{5B00ADCF-0C64-CC7D-E43B-A8D912DB5E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p>
        </p:txBody>
      </p:sp>
      <p:sp>
        <p:nvSpPr>
          <p:cNvPr id="4" name="날짜 개체 틀 3">
            <a:extLst>
              <a:ext uri="{FF2B5EF4-FFF2-40B4-BE49-F238E27FC236}">
                <a16:creationId xmlns:a16="http://schemas.microsoft.com/office/drawing/2014/main" id="{614A8517-786C-E59F-1F14-4772646D41A9}"/>
              </a:ext>
            </a:extLst>
          </p:cNvPr>
          <p:cNvSpPr>
            <a:spLocks noGrp="1"/>
          </p:cNvSpPr>
          <p:nvPr>
            <p:ph type="dt" sz="half" idx="10"/>
          </p:nvPr>
        </p:nvSpPr>
        <p:spPr/>
        <p:txBody>
          <a:bodyPr/>
          <a:lstStyle/>
          <a:p>
            <a:fld id="{A98A0723-84FE-4C77-A75C-F37513FE4959}" type="datetimeFigureOut">
              <a:rPr lang="ko-KR" altLang="en-US" smtClean="0"/>
              <a:t>2025-03-11</a:t>
            </a:fld>
            <a:endParaRPr lang="ko-KR" altLang="en-US"/>
          </a:p>
        </p:txBody>
      </p:sp>
      <p:sp>
        <p:nvSpPr>
          <p:cNvPr id="5" name="바닥글 개체 틀 4">
            <a:extLst>
              <a:ext uri="{FF2B5EF4-FFF2-40B4-BE49-F238E27FC236}">
                <a16:creationId xmlns:a16="http://schemas.microsoft.com/office/drawing/2014/main" id="{7CD21908-82E1-A3C8-AEBA-2F9632D266CA}"/>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C4F3EE9E-1AB2-25A2-C7B0-BB6C7A74E9B0}"/>
              </a:ext>
            </a:extLst>
          </p:cNvPr>
          <p:cNvSpPr>
            <a:spLocks noGrp="1"/>
          </p:cNvSpPr>
          <p:nvPr>
            <p:ph type="sldNum" sz="quarter" idx="12"/>
          </p:nvPr>
        </p:nvSpPr>
        <p:spPr/>
        <p:txBody>
          <a:bodyPr/>
          <a:lstStyle/>
          <a:p>
            <a:fld id="{0EDC8842-59B9-4DBD-A0DD-04611206253D}" type="slidenum">
              <a:rPr lang="ko-KR" altLang="en-US" smtClean="0"/>
              <a:t>‹#›</a:t>
            </a:fld>
            <a:endParaRPr lang="ko-KR" altLang="en-US"/>
          </a:p>
        </p:txBody>
      </p:sp>
    </p:spTree>
    <p:extLst>
      <p:ext uri="{BB962C8B-B14F-4D97-AF65-F5344CB8AC3E}">
        <p14:creationId xmlns:p14="http://schemas.microsoft.com/office/powerpoint/2010/main" val="3334767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6955347-0EFD-FE30-2937-0B4C20EAABC9}"/>
              </a:ext>
            </a:extLst>
          </p:cNvPr>
          <p:cNvSpPr>
            <a:spLocks noGrp="1"/>
          </p:cNvSpPr>
          <p:nvPr>
            <p:ph type="title"/>
          </p:nvPr>
        </p:nvSpPr>
        <p:spPr/>
        <p:txBody>
          <a:bodyPr/>
          <a:lstStyle/>
          <a:p>
            <a:r>
              <a:rPr lang="ko-KR" altLang="en-US"/>
              <a:t>마스터 제목 스타일 편집</a:t>
            </a:r>
          </a:p>
        </p:txBody>
      </p:sp>
      <p:sp>
        <p:nvSpPr>
          <p:cNvPr id="3" name="세로 텍스트 개체 틀 2">
            <a:extLst>
              <a:ext uri="{FF2B5EF4-FFF2-40B4-BE49-F238E27FC236}">
                <a16:creationId xmlns:a16="http://schemas.microsoft.com/office/drawing/2014/main" id="{BC1BEA04-311C-7FDA-0941-46B1B50CBE00}"/>
              </a:ext>
            </a:extLst>
          </p:cNvPr>
          <p:cNvSpPr>
            <a:spLocks noGrp="1"/>
          </p:cNvSpPr>
          <p:nvPr>
            <p:ph type="body" orient="vert" idx="1"/>
          </p:nvPr>
        </p:nvSpPr>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FC03D8E8-5267-7FAE-E005-6FBE6D9FC602}"/>
              </a:ext>
            </a:extLst>
          </p:cNvPr>
          <p:cNvSpPr>
            <a:spLocks noGrp="1"/>
          </p:cNvSpPr>
          <p:nvPr>
            <p:ph type="dt" sz="half" idx="10"/>
          </p:nvPr>
        </p:nvSpPr>
        <p:spPr/>
        <p:txBody>
          <a:bodyPr/>
          <a:lstStyle/>
          <a:p>
            <a:fld id="{A98A0723-84FE-4C77-A75C-F37513FE4959}" type="datetimeFigureOut">
              <a:rPr lang="ko-KR" altLang="en-US" smtClean="0"/>
              <a:t>2025-03-11</a:t>
            </a:fld>
            <a:endParaRPr lang="ko-KR" altLang="en-US"/>
          </a:p>
        </p:txBody>
      </p:sp>
      <p:sp>
        <p:nvSpPr>
          <p:cNvPr id="5" name="바닥글 개체 틀 4">
            <a:extLst>
              <a:ext uri="{FF2B5EF4-FFF2-40B4-BE49-F238E27FC236}">
                <a16:creationId xmlns:a16="http://schemas.microsoft.com/office/drawing/2014/main" id="{1B9EAFDE-34AC-D9E9-67FA-E26D33BF4376}"/>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0837D0AC-9560-D2DD-4E21-CCE4E889B7CC}"/>
              </a:ext>
            </a:extLst>
          </p:cNvPr>
          <p:cNvSpPr>
            <a:spLocks noGrp="1"/>
          </p:cNvSpPr>
          <p:nvPr>
            <p:ph type="sldNum" sz="quarter" idx="12"/>
          </p:nvPr>
        </p:nvSpPr>
        <p:spPr/>
        <p:txBody>
          <a:bodyPr/>
          <a:lstStyle/>
          <a:p>
            <a:fld id="{0EDC8842-59B9-4DBD-A0DD-04611206253D}" type="slidenum">
              <a:rPr lang="ko-KR" altLang="en-US" smtClean="0"/>
              <a:t>‹#›</a:t>
            </a:fld>
            <a:endParaRPr lang="ko-KR" altLang="en-US"/>
          </a:p>
        </p:txBody>
      </p:sp>
    </p:spTree>
    <p:extLst>
      <p:ext uri="{BB962C8B-B14F-4D97-AF65-F5344CB8AC3E}">
        <p14:creationId xmlns:p14="http://schemas.microsoft.com/office/powerpoint/2010/main" val="928686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a:extLst>
              <a:ext uri="{FF2B5EF4-FFF2-40B4-BE49-F238E27FC236}">
                <a16:creationId xmlns:a16="http://schemas.microsoft.com/office/drawing/2014/main" id="{10971369-720B-8E59-42C2-7678CE6125B2}"/>
              </a:ext>
            </a:extLst>
          </p:cNvPr>
          <p:cNvSpPr>
            <a:spLocks noGrp="1"/>
          </p:cNvSpPr>
          <p:nvPr>
            <p:ph type="title" orient="vert"/>
          </p:nvPr>
        </p:nvSpPr>
        <p:spPr>
          <a:xfrm>
            <a:off x="8724900" y="365125"/>
            <a:ext cx="2628900" cy="5811838"/>
          </a:xfrm>
        </p:spPr>
        <p:txBody>
          <a:bodyPr vert="eaVert"/>
          <a:lstStyle/>
          <a:p>
            <a:r>
              <a:rPr lang="ko-KR" altLang="en-US"/>
              <a:t>마스터 제목 스타일 편집</a:t>
            </a:r>
          </a:p>
        </p:txBody>
      </p:sp>
      <p:sp>
        <p:nvSpPr>
          <p:cNvPr id="3" name="세로 텍스트 개체 틀 2">
            <a:extLst>
              <a:ext uri="{FF2B5EF4-FFF2-40B4-BE49-F238E27FC236}">
                <a16:creationId xmlns:a16="http://schemas.microsoft.com/office/drawing/2014/main" id="{66CCFDC9-C55E-338E-CA39-C5FA15FF40FB}"/>
              </a:ext>
            </a:extLst>
          </p:cNvPr>
          <p:cNvSpPr>
            <a:spLocks noGrp="1"/>
          </p:cNvSpPr>
          <p:nvPr>
            <p:ph type="body" orient="vert" idx="1"/>
          </p:nvPr>
        </p:nvSpPr>
        <p:spPr>
          <a:xfrm>
            <a:off x="838200" y="365125"/>
            <a:ext cx="7734300" cy="5811838"/>
          </a:xfrm>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16A76A61-4C39-05EE-2B46-9343D15CE2C3}"/>
              </a:ext>
            </a:extLst>
          </p:cNvPr>
          <p:cNvSpPr>
            <a:spLocks noGrp="1"/>
          </p:cNvSpPr>
          <p:nvPr>
            <p:ph type="dt" sz="half" idx="10"/>
          </p:nvPr>
        </p:nvSpPr>
        <p:spPr/>
        <p:txBody>
          <a:bodyPr/>
          <a:lstStyle/>
          <a:p>
            <a:fld id="{A98A0723-84FE-4C77-A75C-F37513FE4959}" type="datetimeFigureOut">
              <a:rPr lang="ko-KR" altLang="en-US" smtClean="0"/>
              <a:t>2025-03-11</a:t>
            </a:fld>
            <a:endParaRPr lang="ko-KR" altLang="en-US"/>
          </a:p>
        </p:txBody>
      </p:sp>
      <p:sp>
        <p:nvSpPr>
          <p:cNvPr id="5" name="바닥글 개체 틀 4">
            <a:extLst>
              <a:ext uri="{FF2B5EF4-FFF2-40B4-BE49-F238E27FC236}">
                <a16:creationId xmlns:a16="http://schemas.microsoft.com/office/drawing/2014/main" id="{C36FBE59-278E-51DC-CC46-CE306282983C}"/>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BBCBC2FB-ACEE-6A01-FE2C-D667B772FC5D}"/>
              </a:ext>
            </a:extLst>
          </p:cNvPr>
          <p:cNvSpPr>
            <a:spLocks noGrp="1"/>
          </p:cNvSpPr>
          <p:nvPr>
            <p:ph type="sldNum" sz="quarter" idx="12"/>
          </p:nvPr>
        </p:nvSpPr>
        <p:spPr/>
        <p:txBody>
          <a:bodyPr/>
          <a:lstStyle/>
          <a:p>
            <a:fld id="{0EDC8842-59B9-4DBD-A0DD-04611206253D}" type="slidenum">
              <a:rPr lang="ko-KR" altLang="en-US" smtClean="0"/>
              <a:t>‹#›</a:t>
            </a:fld>
            <a:endParaRPr lang="ko-KR" altLang="en-US"/>
          </a:p>
        </p:txBody>
      </p:sp>
    </p:spTree>
    <p:extLst>
      <p:ext uri="{BB962C8B-B14F-4D97-AF65-F5344CB8AC3E}">
        <p14:creationId xmlns:p14="http://schemas.microsoft.com/office/powerpoint/2010/main" val="2163043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EF61D22-E4B2-24A4-61B5-28C1EBBB9D6A}"/>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a16="http://schemas.microsoft.com/office/drawing/2014/main" id="{F2690730-0E12-19AE-FCC7-23D44BA71F63}"/>
              </a:ext>
            </a:extLst>
          </p:cNvPr>
          <p:cNvSpPr>
            <a:spLocks noGrp="1"/>
          </p:cNvSpPr>
          <p:nvPr>
            <p:ph idx="1"/>
          </p:nvPr>
        </p:nvSpPr>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19056046-9FE4-182D-9F3B-5F87C21DF7CD}"/>
              </a:ext>
            </a:extLst>
          </p:cNvPr>
          <p:cNvSpPr>
            <a:spLocks noGrp="1"/>
          </p:cNvSpPr>
          <p:nvPr>
            <p:ph type="dt" sz="half" idx="10"/>
          </p:nvPr>
        </p:nvSpPr>
        <p:spPr/>
        <p:txBody>
          <a:bodyPr/>
          <a:lstStyle/>
          <a:p>
            <a:fld id="{A98A0723-84FE-4C77-A75C-F37513FE4959}" type="datetimeFigureOut">
              <a:rPr lang="ko-KR" altLang="en-US" smtClean="0"/>
              <a:t>2025-03-11</a:t>
            </a:fld>
            <a:endParaRPr lang="ko-KR" altLang="en-US"/>
          </a:p>
        </p:txBody>
      </p:sp>
      <p:sp>
        <p:nvSpPr>
          <p:cNvPr id="5" name="바닥글 개체 틀 4">
            <a:extLst>
              <a:ext uri="{FF2B5EF4-FFF2-40B4-BE49-F238E27FC236}">
                <a16:creationId xmlns:a16="http://schemas.microsoft.com/office/drawing/2014/main" id="{BA1660EA-062B-1AD1-4B3C-AE3DF0D0A698}"/>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E6D14F85-BAC2-B156-B40F-E0139295403A}"/>
              </a:ext>
            </a:extLst>
          </p:cNvPr>
          <p:cNvSpPr>
            <a:spLocks noGrp="1"/>
          </p:cNvSpPr>
          <p:nvPr>
            <p:ph type="sldNum" sz="quarter" idx="12"/>
          </p:nvPr>
        </p:nvSpPr>
        <p:spPr/>
        <p:txBody>
          <a:bodyPr/>
          <a:lstStyle/>
          <a:p>
            <a:fld id="{0EDC8842-59B9-4DBD-A0DD-04611206253D}" type="slidenum">
              <a:rPr lang="ko-KR" altLang="en-US" smtClean="0"/>
              <a:t>‹#›</a:t>
            </a:fld>
            <a:endParaRPr lang="ko-KR" altLang="en-US"/>
          </a:p>
        </p:txBody>
      </p:sp>
    </p:spTree>
    <p:extLst>
      <p:ext uri="{BB962C8B-B14F-4D97-AF65-F5344CB8AC3E}">
        <p14:creationId xmlns:p14="http://schemas.microsoft.com/office/powerpoint/2010/main" val="1646263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4B45E773-3A03-CB89-C2DC-093E51E027F4}"/>
              </a:ext>
            </a:extLst>
          </p:cNvPr>
          <p:cNvSpPr>
            <a:spLocks noGrp="1"/>
          </p:cNvSpPr>
          <p:nvPr>
            <p:ph type="title"/>
          </p:nvPr>
        </p:nvSpPr>
        <p:spPr>
          <a:xfrm>
            <a:off x="831850" y="1709738"/>
            <a:ext cx="10515600" cy="2852737"/>
          </a:xfrm>
        </p:spPr>
        <p:txBody>
          <a:bodyPr anchor="b"/>
          <a:lstStyle>
            <a:lvl1pPr>
              <a:defRPr sz="6000"/>
            </a:lvl1pPr>
          </a:lstStyle>
          <a:p>
            <a:r>
              <a:rPr lang="ko-KR" altLang="en-US"/>
              <a:t>마스터 제목 스타일 편집</a:t>
            </a:r>
          </a:p>
        </p:txBody>
      </p:sp>
      <p:sp>
        <p:nvSpPr>
          <p:cNvPr id="3" name="텍스트 개체 틀 2">
            <a:extLst>
              <a:ext uri="{FF2B5EF4-FFF2-40B4-BE49-F238E27FC236}">
                <a16:creationId xmlns:a16="http://schemas.microsoft.com/office/drawing/2014/main" id="{136225C5-B110-9C3A-5712-CFE15861208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ko-KR" altLang="en-US"/>
              <a:t>마스터 텍스트 스타일을 편집하려면 클릭</a:t>
            </a:r>
          </a:p>
        </p:txBody>
      </p:sp>
      <p:sp>
        <p:nvSpPr>
          <p:cNvPr id="4" name="날짜 개체 틀 3">
            <a:extLst>
              <a:ext uri="{FF2B5EF4-FFF2-40B4-BE49-F238E27FC236}">
                <a16:creationId xmlns:a16="http://schemas.microsoft.com/office/drawing/2014/main" id="{580ABA04-4D70-BF42-B1E7-7C44AED44736}"/>
              </a:ext>
            </a:extLst>
          </p:cNvPr>
          <p:cNvSpPr>
            <a:spLocks noGrp="1"/>
          </p:cNvSpPr>
          <p:nvPr>
            <p:ph type="dt" sz="half" idx="10"/>
          </p:nvPr>
        </p:nvSpPr>
        <p:spPr/>
        <p:txBody>
          <a:bodyPr/>
          <a:lstStyle/>
          <a:p>
            <a:fld id="{A98A0723-84FE-4C77-A75C-F37513FE4959}" type="datetimeFigureOut">
              <a:rPr lang="ko-KR" altLang="en-US" smtClean="0"/>
              <a:t>2025-03-11</a:t>
            </a:fld>
            <a:endParaRPr lang="ko-KR" altLang="en-US"/>
          </a:p>
        </p:txBody>
      </p:sp>
      <p:sp>
        <p:nvSpPr>
          <p:cNvPr id="5" name="바닥글 개체 틀 4">
            <a:extLst>
              <a:ext uri="{FF2B5EF4-FFF2-40B4-BE49-F238E27FC236}">
                <a16:creationId xmlns:a16="http://schemas.microsoft.com/office/drawing/2014/main" id="{CDC4A74A-B14E-CC4F-BA7C-5FF8BDD4378D}"/>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F30D8DE3-3AD9-7203-26BB-FAAB8562B203}"/>
              </a:ext>
            </a:extLst>
          </p:cNvPr>
          <p:cNvSpPr>
            <a:spLocks noGrp="1"/>
          </p:cNvSpPr>
          <p:nvPr>
            <p:ph type="sldNum" sz="quarter" idx="12"/>
          </p:nvPr>
        </p:nvSpPr>
        <p:spPr/>
        <p:txBody>
          <a:bodyPr/>
          <a:lstStyle/>
          <a:p>
            <a:fld id="{0EDC8842-59B9-4DBD-A0DD-04611206253D}" type="slidenum">
              <a:rPr lang="ko-KR" altLang="en-US" smtClean="0"/>
              <a:t>‹#›</a:t>
            </a:fld>
            <a:endParaRPr lang="ko-KR" altLang="en-US"/>
          </a:p>
        </p:txBody>
      </p:sp>
    </p:spTree>
    <p:extLst>
      <p:ext uri="{BB962C8B-B14F-4D97-AF65-F5344CB8AC3E}">
        <p14:creationId xmlns:p14="http://schemas.microsoft.com/office/powerpoint/2010/main" val="1016672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405B85D-4E33-8F10-A7C3-B386B6CEE6D0}"/>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a16="http://schemas.microsoft.com/office/drawing/2014/main" id="{7B52BFFE-B7E9-2E9C-33F5-C8F65A41A5A0}"/>
              </a:ext>
            </a:extLst>
          </p:cNvPr>
          <p:cNvSpPr>
            <a:spLocks noGrp="1"/>
          </p:cNvSpPr>
          <p:nvPr>
            <p:ph sz="half" idx="1"/>
          </p:nvPr>
        </p:nvSpPr>
        <p:spPr>
          <a:xfrm>
            <a:off x="838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내용 개체 틀 3">
            <a:extLst>
              <a:ext uri="{FF2B5EF4-FFF2-40B4-BE49-F238E27FC236}">
                <a16:creationId xmlns:a16="http://schemas.microsoft.com/office/drawing/2014/main" id="{81515DEC-F4B9-987E-7B85-D5758E7CBA51}"/>
              </a:ext>
            </a:extLst>
          </p:cNvPr>
          <p:cNvSpPr>
            <a:spLocks noGrp="1"/>
          </p:cNvSpPr>
          <p:nvPr>
            <p:ph sz="half" idx="2"/>
          </p:nvPr>
        </p:nvSpPr>
        <p:spPr>
          <a:xfrm>
            <a:off x="6172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날짜 개체 틀 4">
            <a:extLst>
              <a:ext uri="{FF2B5EF4-FFF2-40B4-BE49-F238E27FC236}">
                <a16:creationId xmlns:a16="http://schemas.microsoft.com/office/drawing/2014/main" id="{A8430279-14D5-EEAA-8FCD-54548E3BC17C}"/>
              </a:ext>
            </a:extLst>
          </p:cNvPr>
          <p:cNvSpPr>
            <a:spLocks noGrp="1"/>
          </p:cNvSpPr>
          <p:nvPr>
            <p:ph type="dt" sz="half" idx="10"/>
          </p:nvPr>
        </p:nvSpPr>
        <p:spPr/>
        <p:txBody>
          <a:bodyPr/>
          <a:lstStyle/>
          <a:p>
            <a:fld id="{A98A0723-84FE-4C77-A75C-F37513FE4959}" type="datetimeFigureOut">
              <a:rPr lang="ko-KR" altLang="en-US" smtClean="0"/>
              <a:t>2025-03-11</a:t>
            </a:fld>
            <a:endParaRPr lang="ko-KR" altLang="en-US"/>
          </a:p>
        </p:txBody>
      </p:sp>
      <p:sp>
        <p:nvSpPr>
          <p:cNvPr id="6" name="바닥글 개체 틀 5">
            <a:extLst>
              <a:ext uri="{FF2B5EF4-FFF2-40B4-BE49-F238E27FC236}">
                <a16:creationId xmlns:a16="http://schemas.microsoft.com/office/drawing/2014/main" id="{871D8B20-0AD3-19FE-EA6C-25DFBDC93254}"/>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7EE821EE-ADA3-953A-1F28-EC8BD0C919B5}"/>
              </a:ext>
            </a:extLst>
          </p:cNvPr>
          <p:cNvSpPr>
            <a:spLocks noGrp="1"/>
          </p:cNvSpPr>
          <p:nvPr>
            <p:ph type="sldNum" sz="quarter" idx="12"/>
          </p:nvPr>
        </p:nvSpPr>
        <p:spPr/>
        <p:txBody>
          <a:bodyPr/>
          <a:lstStyle/>
          <a:p>
            <a:fld id="{0EDC8842-59B9-4DBD-A0DD-04611206253D}" type="slidenum">
              <a:rPr lang="ko-KR" altLang="en-US" smtClean="0"/>
              <a:t>‹#›</a:t>
            </a:fld>
            <a:endParaRPr lang="ko-KR" altLang="en-US"/>
          </a:p>
        </p:txBody>
      </p:sp>
    </p:spTree>
    <p:extLst>
      <p:ext uri="{BB962C8B-B14F-4D97-AF65-F5344CB8AC3E}">
        <p14:creationId xmlns:p14="http://schemas.microsoft.com/office/powerpoint/2010/main" val="1061665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B856C86-06F4-613E-A2BA-82076323DD19}"/>
              </a:ext>
            </a:extLst>
          </p:cNvPr>
          <p:cNvSpPr>
            <a:spLocks noGrp="1"/>
          </p:cNvSpPr>
          <p:nvPr>
            <p:ph type="title"/>
          </p:nvPr>
        </p:nvSpPr>
        <p:spPr>
          <a:xfrm>
            <a:off x="839788" y="365125"/>
            <a:ext cx="10515600" cy="1325563"/>
          </a:xfrm>
        </p:spPr>
        <p:txBody>
          <a:bodyPr/>
          <a:lstStyle/>
          <a:p>
            <a:r>
              <a:rPr lang="ko-KR" altLang="en-US"/>
              <a:t>마스터 제목 스타일 편집</a:t>
            </a:r>
          </a:p>
        </p:txBody>
      </p:sp>
      <p:sp>
        <p:nvSpPr>
          <p:cNvPr id="3" name="텍스트 개체 틀 2">
            <a:extLst>
              <a:ext uri="{FF2B5EF4-FFF2-40B4-BE49-F238E27FC236}">
                <a16:creationId xmlns:a16="http://schemas.microsoft.com/office/drawing/2014/main" id="{AFFCE6E1-73B9-AE5F-9AEC-EE672EE41C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4" name="내용 개체 틀 3">
            <a:extLst>
              <a:ext uri="{FF2B5EF4-FFF2-40B4-BE49-F238E27FC236}">
                <a16:creationId xmlns:a16="http://schemas.microsoft.com/office/drawing/2014/main" id="{6BE3A695-59D3-46E1-D50C-5393A8553201}"/>
              </a:ext>
            </a:extLst>
          </p:cNvPr>
          <p:cNvSpPr>
            <a:spLocks noGrp="1"/>
          </p:cNvSpPr>
          <p:nvPr>
            <p:ph sz="half" idx="2"/>
          </p:nvPr>
        </p:nvSpPr>
        <p:spPr>
          <a:xfrm>
            <a:off x="839788" y="2505075"/>
            <a:ext cx="5157787"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텍스트 개체 틀 4">
            <a:extLst>
              <a:ext uri="{FF2B5EF4-FFF2-40B4-BE49-F238E27FC236}">
                <a16:creationId xmlns:a16="http://schemas.microsoft.com/office/drawing/2014/main" id="{91C1BFC9-5FC3-ECC4-15A1-994135BDC7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6" name="내용 개체 틀 5">
            <a:extLst>
              <a:ext uri="{FF2B5EF4-FFF2-40B4-BE49-F238E27FC236}">
                <a16:creationId xmlns:a16="http://schemas.microsoft.com/office/drawing/2014/main" id="{87BC5AEE-2676-30A1-A52D-256A9F550027}"/>
              </a:ext>
            </a:extLst>
          </p:cNvPr>
          <p:cNvSpPr>
            <a:spLocks noGrp="1"/>
          </p:cNvSpPr>
          <p:nvPr>
            <p:ph sz="quarter" idx="4"/>
          </p:nvPr>
        </p:nvSpPr>
        <p:spPr>
          <a:xfrm>
            <a:off x="6172200" y="2505075"/>
            <a:ext cx="5183188"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7" name="날짜 개체 틀 6">
            <a:extLst>
              <a:ext uri="{FF2B5EF4-FFF2-40B4-BE49-F238E27FC236}">
                <a16:creationId xmlns:a16="http://schemas.microsoft.com/office/drawing/2014/main" id="{BF791AA6-D31D-6500-C39C-FFA0D7271203}"/>
              </a:ext>
            </a:extLst>
          </p:cNvPr>
          <p:cNvSpPr>
            <a:spLocks noGrp="1"/>
          </p:cNvSpPr>
          <p:nvPr>
            <p:ph type="dt" sz="half" idx="10"/>
          </p:nvPr>
        </p:nvSpPr>
        <p:spPr/>
        <p:txBody>
          <a:bodyPr/>
          <a:lstStyle/>
          <a:p>
            <a:fld id="{A98A0723-84FE-4C77-A75C-F37513FE4959}" type="datetimeFigureOut">
              <a:rPr lang="ko-KR" altLang="en-US" smtClean="0"/>
              <a:t>2025-03-11</a:t>
            </a:fld>
            <a:endParaRPr lang="ko-KR" altLang="en-US"/>
          </a:p>
        </p:txBody>
      </p:sp>
      <p:sp>
        <p:nvSpPr>
          <p:cNvPr id="8" name="바닥글 개체 틀 7">
            <a:extLst>
              <a:ext uri="{FF2B5EF4-FFF2-40B4-BE49-F238E27FC236}">
                <a16:creationId xmlns:a16="http://schemas.microsoft.com/office/drawing/2014/main" id="{3EE93D08-AA17-86F8-78C7-07EEECA9BD4C}"/>
              </a:ext>
            </a:extLst>
          </p:cNvPr>
          <p:cNvSpPr>
            <a:spLocks noGrp="1"/>
          </p:cNvSpPr>
          <p:nvPr>
            <p:ph type="ftr" sz="quarter" idx="11"/>
          </p:nvPr>
        </p:nvSpPr>
        <p:spPr/>
        <p:txBody>
          <a:bodyPr/>
          <a:lstStyle/>
          <a:p>
            <a:endParaRPr lang="ko-KR" altLang="en-US"/>
          </a:p>
        </p:txBody>
      </p:sp>
      <p:sp>
        <p:nvSpPr>
          <p:cNvPr id="9" name="슬라이드 번호 개체 틀 8">
            <a:extLst>
              <a:ext uri="{FF2B5EF4-FFF2-40B4-BE49-F238E27FC236}">
                <a16:creationId xmlns:a16="http://schemas.microsoft.com/office/drawing/2014/main" id="{4FE3079B-583A-C48F-229C-544B300C08F0}"/>
              </a:ext>
            </a:extLst>
          </p:cNvPr>
          <p:cNvSpPr>
            <a:spLocks noGrp="1"/>
          </p:cNvSpPr>
          <p:nvPr>
            <p:ph type="sldNum" sz="quarter" idx="12"/>
          </p:nvPr>
        </p:nvSpPr>
        <p:spPr/>
        <p:txBody>
          <a:bodyPr/>
          <a:lstStyle/>
          <a:p>
            <a:fld id="{0EDC8842-59B9-4DBD-A0DD-04611206253D}" type="slidenum">
              <a:rPr lang="ko-KR" altLang="en-US" smtClean="0"/>
              <a:t>‹#›</a:t>
            </a:fld>
            <a:endParaRPr lang="ko-KR" altLang="en-US"/>
          </a:p>
        </p:txBody>
      </p:sp>
    </p:spTree>
    <p:extLst>
      <p:ext uri="{BB962C8B-B14F-4D97-AF65-F5344CB8AC3E}">
        <p14:creationId xmlns:p14="http://schemas.microsoft.com/office/powerpoint/2010/main" val="855843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6C853EBD-E8FD-D9E0-9EEC-9B1CA901261F}"/>
              </a:ext>
            </a:extLst>
          </p:cNvPr>
          <p:cNvSpPr>
            <a:spLocks noGrp="1"/>
          </p:cNvSpPr>
          <p:nvPr>
            <p:ph type="title"/>
          </p:nvPr>
        </p:nvSpPr>
        <p:spPr/>
        <p:txBody>
          <a:bodyPr/>
          <a:lstStyle/>
          <a:p>
            <a:r>
              <a:rPr lang="ko-KR" altLang="en-US"/>
              <a:t>마스터 제목 스타일 편집</a:t>
            </a:r>
          </a:p>
        </p:txBody>
      </p:sp>
      <p:sp>
        <p:nvSpPr>
          <p:cNvPr id="3" name="날짜 개체 틀 2">
            <a:extLst>
              <a:ext uri="{FF2B5EF4-FFF2-40B4-BE49-F238E27FC236}">
                <a16:creationId xmlns:a16="http://schemas.microsoft.com/office/drawing/2014/main" id="{0102366F-6AE0-460E-E318-70245502941E}"/>
              </a:ext>
            </a:extLst>
          </p:cNvPr>
          <p:cNvSpPr>
            <a:spLocks noGrp="1"/>
          </p:cNvSpPr>
          <p:nvPr>
            <p:ph type="dt" sz="half" idx="10"/>
          </p:nvPr>
        </p:nvSpPr>
        <p:spPr/>
        <p:txBody>
          <a:bodyPr/>
          <a:lstStyle/>
          <a:p>
            <a:fld id="{A98A0723-84FE-4C77-A75C-F37513FE4959}" type="datetimeFigureOut">
              <a:rPr lang="ko-KR" altLang="en-US" smtClean="0"/>
              <a:t>2025-03-11</a:t>
            </a:fld>
            <a:endParaRPr lang="ko-KR" altLang="en-US"/>
          </a:p>
        </p:txBody>
      </p:sp>
      <p:sp>
        <p:nvSpPr>
          <p:cNvPr id="4" name="바닥글 개체 틀 3">
            <a:extLst>
              <a:ext uri="{FF2B5EF4-FFF2-40B4-BE49-F238E27FC236}">
                <a16:creationId xmlns:a16="http://schemas.microsoft.com/office/drawing/2014/main" id="{CE5DE111-91F1-A405-F369-598D2A5CB503}"/>
              </a:ext>
            </a:extLst>
          </p:cNvPr>
          <p:cNvSpPr>
            <a:spLocks noGrp="1"/>
          </p:cNvSpPr>
          <p:nvPr>
            <p:ph type="ftr" sz="quarter" idx="11"/>
          </p:nvPr>
        </p:nvSpPr>
        <p:spPr/>
        <p:txBody>
          <a:bodyPr/>
          <a:lstStyle/>
          <a:p>
            <a:endParaRPr lang="ko-KR" altLang="en-US"/>
          </a:p>
        </p:txBody>
      </p:sp>
      <p:sp>
        <p:nvSpPr>
          <p:cNvPr id="5" name="슬라이드 번호 개체 틀 4">
            <a:extLst>
              <a:ext uri="{FF2B5EF4-FFF2-40B4-BE49-F238E27FC236}">
                <a16:creationId xmlns:a16="http://schemas.microsoft.com/office/drawing/2014/main" id="{FF04DDDF-84FF-A4DD-E0EE-F00115719F80}"/>
              </a:ext>
            </a:extLst>
          </p:cNvPr>
          <p:cNvSpPr>
            <a:spLocks noGrp="1"/>
          </p:cNvSpPr>
          <p:nvPr>
            <p:ph type="sldNum" sz="quarter" idx="12"/>
          </p:nvPr>
        </p:nvSpPr>
        <p:spPr/>
        <p:txBody>
          <a:bodyPr/>
          <a:lstStyle/>
          <a:p>
            <a:fld id="{0EDC8842-59B9-4DBD-A0DD-04611206253D}" type="slidenum">
              <a:rPr lang="ko-KR" altLang="en-US" smtClean="0"/>
              <a:t>‹#›</a:t>
            </a:fld>
            <a:endParaRPr lang="ko-KR" altLang="en-US"/>
          </a:p>
        </p:txBody>
      </p:sp>
    </p:spTree>
    <p:extLst>
      <p:ext uri="{BB962C8B-B14F-4D97-AF65-F5344CB8AC3E}">
        <p14:creationId xmlns:p14="http://schemas.microsoft.com/office/powerpoint/2010/main" val="3897124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a:extLst>
              <a:ext uri="{FF2B5EF4-FFF2-40B4-BE49-F238E27FC236}">
                <a16:creationId xmlns:a16="http://schemas.microsoft.com/office/drawing/2014/main" id="{87500DD2-B821-2FCF-2A0B-168F64119BE3}"/>
              </a:ext>
            </a:extLst>
          </p:cNvPr>
          <p:cNvSpPr>
            <a:spLocks noGrp="1"/>
          </p:cNvSpPr>
          <p:nvPr>
            <p:ph type="dt" sz="half" idx="10"/>
          </p:nvPr>
        </p:nvSpPr>
        <p:spPr/>
        <p:txBody>
          <a:bodyPr/>
          <a:lstStyle/>
          <a:p>
            <a:fld id="{A98A0723-84FE-4C77-A75C-F37513FE4959}" type="datetimeFigureOut">
              <a:rPr lang="ko-KR" altLang="en-US" smtClean="0"/>
              <a:t>2025-03-11</a:t>
            </a:fld>
            <a:endParaRPr lang="ko-KR" altLang="en-US"/>
          </a:p>
        </p:txBody>
      </p:sp>
      <p:sp>
        <p:nvSpPr>
          <p:cNvPr id="3" name="바닥글 개체 틀 2">
            <a:extLst>
              <a:ext uri="{FF2B5EF4-FFF2-40B4-BE49-F238E27FC236}">
                <a16:creationId xmlns:a16="http://schemas.microsoft.com/office/drawing/2014/main" id="{73ADB16C-8EB4-083C-A74B-B4B23275FE27}"/>
              </a:ext>
            </a:extLst>
          </p:cNvPr>
          <p:cNvSpPr>
            <a:spLocks noGrp="1"/>
          </p:cNvSpPr>
          <p:nvPr>
            <p:ph type="ftr" sz="quarter" idx="11"/>
          </p:nvPr>
        </p:nvSpPr>
        <p:spPr/>
        <p:txBody>
          <a:bodyPr/>
          <a:lstStyle/>
          <a:p>
            <a:endParaRPr lang="ko-KR" altLang="en-US"/>
          </a:p>
        </p:txBody>
      </p:sp>
      <p:sp>
        <p:nvSpPr>
          <p:cNvPr id="4" name="슬라이드 번호 개체 틀 3">
            <a:extLst>
              <a:ext uri="{FF2B5EF4-FFF2-40B4-BE49-F238E27FC236}">
                <a16:creationId xmlns:a16="http://schemas.microsoft.com/office/drawing/2014/main" id="{4B980A21-B88B-29EE-38C4-A955E0A4FEC9}"/>
              </a:ext>
            </a:extLst>
          </p:cNvPr>
          <p:cNvSpPr>
            <a:spLocks noGrp="1"/>
          </p:cNvSpPr>
          <p:nvPr>
            <p:ph type="sldNum" sz="quarter" idx="12"/>
          </p:nvPr>
        </p:nvSpPr>
        <p:spPr/>
        <p:txBody>
          <a:bodyPr/>
          <a:lstStyle/>
          <a:p>
            <a:fld id="{0EDC8842-59B9-4DBD-A0DD-04611206253D}" type="slidenum">
              <a:rPr lang="ko-KR" altLang="en-US" smtClean="0"/>
              <a:t>‹#›</a:t>
            </a:fld>
            <a:endParaRPr lang="ko-KR" altLang="en-US"/>
          </a:p>
        </p:txBody>
      </p:sp>
    </p:spTree>
    <p:extLst>
      <p:ext uri="{BB962C8B-B14F-4D97-AF65-F5344CB8AC3E}">
        <p14:creationId xmlns:p14="http://schemas.microsoft.com/office/powerpoint/2010/main" val="2415145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ABA8AD5-9936-B216-CDA5-8576F79E03C8}"/>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내용 개체 틀 2">
            <a:extLst>
              <a:ext uri="{FF2B5EF4-FFF2-40B4-BE49-F238E27FC236}">
                <a16:creationId xmlns:a16="http://schemas.microsoft.com/office/drawing/2014/main" id="{C3BD96D3-F0D7-CEC0-5A9C-AB833BEA80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텍스트 개체 틀 3">
            <a:extLst>
              <a:ext uri="{FF2B5EF4-FFF2-40B4-BE49-F238E27FC236}">
                <a16:creationId xmlns:a16="http://schemas.microsoft.com/office/drawing/2014/main" id="{A9241E13-6F8D-3942-6D74-8457A09600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날짜 개체 틀 4">
            <a:extLst>
              <a:ext uri="{FF2B5EF4-FFF2-40B4-BE49-F238E27FC236}">
                <a16:creationId xmlns:a16="http://schemas.microsoft.com/office/drawing/2014/main" id="{9C6E56B5-7E7F-C491-2EC4-2391EEE78DE7}"/>
              </a:ext>
            </a:extLst>
          </p:cNvPr>
          <p:cNvSpPr>
            <a:spLocks noGrp="1"/>
          </p:cNvSpPr>
          <p:nvPr>
            <p:ph type="dt" sz="half" idx="10"/>
          </p:nvPr>
        </p:nvSpPr>
        <p:spPr/>
        <p:txBody>
          <a:bodyPr/>
          <a:lstStyle/>
          <a:p>
            <a:fld id="{A98A0723-84FE-4C77-A75C-F37513FE4959}" type="datetimeFigureOut">
              <a:rPr lang="ko-KR" altLang="en-US" smtClean="0"/>
              <a:t>2025-03-11</a:t>
            </a:fld>
            <a:endParaRPr lang="ko-KR" altLang="en-US"/>
          </a:p>
        </p:txBody>
      </p:sp>
      <p:sp>
        <p:nvSpPr>
          <p:cNvPr id="6" name="바닥글 개체 틀 5">
            <a:extLst>
              <a:ext uri="{FF2B5EF4-FFF2-40B4-BE49-F238E27FC236}">
                <a16:creationId xmlns:a16="http://schemas.microsoft.com/office/drawing/2014/main" id="{77319A87-F56E-5199-3FBA-0363F8999788}"/>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40A803C6-33C7-D097-D30B-B89A95937C62}"/>
              </a:ext>
            </a:extLst>
          </p:cNvPr>
          <p:cNvSpPr>
            <a:spLocks noGrp="1"/>
          </p:cNvSpPr>
          <p:nvPr>
            <p:ph type="sldNum" sz="quarter" idx="12"/>
          </p:nvPr>
        </p:nvSpPr>
        <p:spPr/>
        <p:txBody>
          <a:bodyPr/>
          <a:lstStyle/>
          <a:p>
            <a:fld id="{0EDC8842-59B9-4DBD-A0DD-04611206253D}" type="slidenum">
              <a:rPr lang="ko-KR" altLang="en-US" smtClean="0"/>
              <a:t>‹#›</a:t>
            </a:fld>
            <a:endParaRPr lang="ko-KR" altLang="en-US"/>
          </a:p>
        </p:txBody>
      </p:sp>
    </p:spTree>
    <p:extLst>
      <p:ext uri="{BB962C8B-B14F-4D97-AF65-F5344CB8AC3E}">
        <p14:creationId xmlns:p14="http://schemas.microsoft.com/office/powerpoint/2010/main" val="2127294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650741E-1923-EF5B-86FC-F291ED138468}"/>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그림 개체 틀 2">
            <a:extLst>
              <a:ext uri="{FF2B5EF4-FFF2-40B4-BE49-F238E27FC236}">
                <a16:creationId xmlns:a16="http://schemas.microsoft.com/office/drawing/2014/main" id="{F4B4C9BB-BBE3-ACB9-3A81-22F5445AF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a:extLst>
              <a:ext uri="{FF2B5EF4-FFF2-40B4-BE49-F238E27FC236}">
                <a16:creationId xmlns:a16="http://schemas.microsoft.com/office/drawing/2014/main" id="{F350697F-2BE1-B1B8-A90E-44A3C45B2C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날짜 개체 틀 4">
            <a:extLst>
              <a:ext uri="{FF2B5EF4-FFF2-40B4-BE49-F238E27FC236}">
                <a16:creationId xmlns:a16="http://schemas.microsoft.com/office/drawing/2014/main" id="{9273E4B8-937F-045D-675B-368CBE3E5B6C}"/>
              </a:ext>
            </a:extLst>
          </p:cNvPr>
          <p:cNvSpPr>
            <a:spLocks noGrp="1"/>
          </p:cNvSpPr>
          <p:nvPr>
            <p:ph type="dt" sz="half" idx="10"/>
          </p:nvPr>
        </p:nvSpPr>
        <p:spPr/>
        <p:txBody>
          <a:bodyPr/>
          <a:lstStyle/>
          <a:p>
            <a:fld id="{A98A0723-84FE-4C77-A75C-F37513FE4959}" type="datetimeFigureOut">
              <a:rPr lang="ko-KR" altLang="en-US" smtClean="0"/>
              <a:t>2025-03-11</a:t>
            </a:fld>
            <a:endParaRPr lang="ko-KR" altLang="en-US"/>
          </a:p>
        </p:txBody>
      </p:sp>
      <p:sp>
        <p:nvSpPr>
          <p:cNvPr id="6" name="바닥글 개체 틀 5">
            <a:extLst>
              <a:ext uri="{FF2B5EF4-FFF2-40B4-BE49-F238E27FC236}">
                <a16:creationId xmlns:a16="http://schemas.microsoft.com/office/drawing/2014/main" id="{5BC0B9EE-483C-5BF2-BEB0-84D673773EF1}"/>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E31798D3-3044-AF8D-5AB0-7BF90D7A70E9}"/>
              </a:ext>
            </a:extLst>
          </p:cNvPr>
          <p:cNvSpPr>
            <a:spLocks noGrp="1"/>
          </p:cNvSpPr>
          <p:nvPr>
            <p:ph type="sldNum" sz="quarter" idx="12"/>
          </p:nvPr>
        </p:nvSpPr>
        <p:spPr/>
        <p:txBody>
          <a:bodyPr/>
          <a:lstStyle/>
          <a:p>
            <a:fld id="{0EDC8842-59B9-4DBD-A0DD-04611206253D}" type="slidenum">
              <a:rPr lang="ko-KR" altLang="en-US" smtClean="0"/>
              <a:t>‹#›</a:t>
            </a:fld>
            <a:endParaRPr lang="ko-KR" altLang="en-US"/>
          </a:p>
        </p:txBody>
      </p:sp>
    </p:spTree>
    <p:extLst>
      <p:ext uri="{BB962C8B-B14F-4D97-AF65-F5344CB8AC3E}">
        <p14:creationId xmlns:p14="http://schemas.microsoft.com/office/powerpoint/2010/main" val="133449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a:extLst>
              <a:ext uri="{FF2B5EF4-FFF2-40B4-BE49-F238E27FC236}">
                <a16:creationId xmlns:a16="http://schemas.microsoft.com/office/drawing/2014/main" id="{E948C5D3-78B7-C261-238F-8C6A301B0C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a:extLst>
              <a:ext uri="{FF2B5EF4-FFF2-40B4-BE49-F238E27FC236}">
                <a16:creationId xmlns:a16="http://schemas.microsoft.com/office/drawing/2014/main" id="{72E9A724-5CF7-EA12-DA23-2CC8D3AEBA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9484ED7B-60F0-CAD7-92C7-FCCBA6153E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98A0723-84FE-4C77-A75C-F37513FE4959}" type="datetimeFigureOut">
              <a:rPr lang="ko-KR" altLang="en-US" smtClean="0"/>
              <a:t>2025-03-11</a:t>
            </a:fld>
            <a:endParaRPr lang="ko-KR" altLang="en-US"/>
          </a:p>
        </p:txBody>
      </p:sp>
      <p:sp>
        <p:nvSpPr>
          <p:cNvPr id="5" name="바닥글 개체 틀 4">
            <a:extLst>
              <a:ext uri="{FF2B5EF4-FFF2-40B4-BE49-F238E27FC236}">
                <a16:creationId xmlns:a16="http://schemas.microsoft.com/office/drawing/2014/main" id="{3A2C0C9A-3348-36A9-AAF7-DA166143A1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ko-KR" altLang="en-US"/>
          </a:p>
        </p:txBody>
      </p:sp>
      <p:sp>
        <p:nvSpPr>
          <p:cNvPr id="6" name="슬라이드 번호 개체 틀 5">
            <a:extLst>
              <a:ext uri="{FF2B5EF4-FFF2-40B4-BE49-F238E27FC236}">
                <a16:creationId xmlns:a16="http://schemas.microsoft.com/office/drawing/2014/main" id="{29F48048-03CE-6AA7-EBCF-3A70F62788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EDC8842-59B9-4DBD-A0DD-04611206253D}" type="slidenum">
              <a:rPr lang="ko-KR" altLang="en-US" smtClean="0"/>
              <a:t>‹#›</a:t>
            </a:fld>
            <a:endParaRPr lang="ko-KR" altLang="en-US"/>
          </a:p>
        </p:txBody>
      </p:sp>
    </p:spTree>
    <p:extLst>
      <p:ext uri="{BB962C8B-B14F-4D97-AF65-F5344CB8AC3E}">
        <p14:creationId xmlns:p14="http://schemas.microsoft.com/office/powerpoint/2010/main" val="29680876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9.tmp"/></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link.springer.com/book/10.1007/978-1-4471-5316-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8.tmp"/></Relationships>
</file>

<file path=ppt/slides/_rels/slide22.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4.tmp"/></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8.tmp"/><Relationship Id="rId4" Type="http://schemas.openxmlformats.org/officeDocument/2006/relationships/image" Target="../media/image27.tmp"/></Relationships>
</file>

<file path=ppt/slides/_rels/slide28.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7.tmp"/></Relationships>
</file>

<file path=ppt/slides/_rels/slide29.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1.tmp"/></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31.tmp"/><Relationship Id="rId4" Type="http://schemas.openxmlformats.org/officeDocument/2006/relationships/image" Target="../media/image33.tmp"/></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44.tmp"/></Relationships>
</file>

<file path=ppt/slides/_rels/slide41.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6.tmp"/></Relationships>
</file>

<file path=ppt/slides/_rels/slide42.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image" Target="../media/image47.tmp"/><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86DDD02B-10EF-47A4-B9FF-3A3A56FEE1BF}"/>
              </a:ext>
            </a:extLst>
          </p:cNvPr>
          <p:cNvSpPr>
            <a:spLocks noGrp="1"/>
          </p:cNvSpPr>
          <p:nvPr>
            <p:ph type="ctrTitle"/>
          </p:nvPr>
        </p:nvSpPr>
        <p:spPr>
          <a:xfrm>
            <a:off x="0" y="1436914"/>
            <a:ext cx="12192000" cy="990600"/>
          </a:xfrm>
        </p:spPr>
        <p:txBody>
          <a:bodyPr anchor="ctr">
            <a:noAutofit/>
          </a:bodyPr>
          <a:lstStyle/>
          <a:p>
            <a:pPr>
              <a:lnSpc>
                <a:spcPct val="150000"/>
              </a:lnSpc>
            </a:pPr>
            <a:r>
              <a:rPr lang="ko-KR" altLang="en-US" sz="4000" b="1" dirty="0" err="1"/>
              <a:t>빈맥성</a:t>
            </a:r>
            <a:r>
              <a:rPr lang="ko-KR" altLang="en-US" sz="4000" b="1" dirty="0"/>
              <a:t> 부정맥 감별진단을 위한 </a:t>
            </a:r>
            <a:r>
              <a:rPr lang="en-US" altLang="ko-KR" sz="4000" b="1" dirty="0"/>
              <a:t>Pacing Maneuvers</a:t>
            </a:r>
            <a:endParaRPr lang="ko-KR" altLang="en-US" sz="4000" b="1" dirty="0"/>
          </a:p>
        </p:txBody>
      </p:sp>
      <p:sp>
        <p:nvSpPr>
          <p:cNvPr id="3" name="부제목 2">
            <a:extLst>
              <a:ext uri="{FF2B5EF4-FFF2-40B4-BE49-F238E27FC236}">
                <a16:creationId xmlns:a16="http://schemas.microsoft.com/office/drawing/2014/main" id="{B924C4EF-F7EB-4D78-AE30-6D8225ACF20D}"/>
              </a:ext>
            </a:extLst>
          </p:cNvPr>
          <p:cNvSpPr>
            <a:spLocks noGrp="1"/>
          </p:cNvSpPr>
          <p:nvPr>
            <p:ph type="subTitle" idx="1"/>
          </p:nvPr>
        </p:nvSpPr>
        <p:spPr>
          <a:xfrm>
            <a:off x="522513" y="3004457"/>
            <a:ext cx="11376721" cy="2264229"/>
          </a:xfrm>
        </p:spPr>
        <p:txBody>
          <a:bodyPr>
            <a:normAutofit/>
          </a:bodyPr>
          <a:lstStyle/>
          <a:p>
            <a:pPr>
              <a:lnSpc>
                <a:spcPct val="150000"/>
              </a:lnSpc>
            </a:pPr>
            <a:r>
              <a:rPr lang="en-US" altLang="ko-KR" sz="3600" b="1" dirty="0" err="1">
                <a:solidFill>
                  <a:srgbClr val="0070C0"/>
                </a:solidFill>
              </a:rPr>
              <a:t>Wonyoung</a:t>
            </a:r>
            <a:r>
              <a:rPr lang="en-US" altLang="ko-KR" sz="3600" b="1" dirty="0">
                <a:solidFill>
                  <a:srgbClr val="0070C0"/>
                </a:solidFill>
              </a:rPr>
              <a:t> Jung</a:t>
            </a:r>
            <a:r>
              <a:rPr lang="en-US" altLang="ko-KR" sz="3600" b="1" dirty="0"/>
              <a:t>.</a:t>
            </a:r>
            <a:r>
              <a:rPr lang="en-US" altLang="ko-KR" sz="2800" b="1" dirty="0"/>
              <a:t> RT. CEPS.</a:t>
            </a:r>
          </a:p>
          <a:p>
            <a:pPr>
              <a:lnSpc>
                <a:spcPct val="150000"/>
              </a:lnSpc>
            </a:pPr>
            <a:r>
              <a:rPr lang="en-US" altLang="ko-KR" sz="2800" b="1" dirty="0"/>
              <a:t>Samsung Medical Center</a:t>
            </a:r>
          </a:p>
        </p:txBody>
      </p:sp>
      <p:sp>
        <p:nvSpPr>
          <p:cNvPr id="4" name="TextBox 3">
            <a:extLst>
              <a:ext uri="{FF2B5EF4-FFF2-40B4-BE49-F238E27FC236}">
                <a16:creationId xmlns:a16="http://schemas.microsoft.com/office/drawing/2014/main" id="{20F870E1-0A2E-6979-ACEF-5B722C76BBEC}"/>
              </a:ext>
            </a:extLst>
          </p:cNvPr>
          <p:cNvSpPr txBox="1"/>
          <p:nvPr/>
        </p:nvSpPr>
        <p:spPr>
          <a:xfrm>
            <a:off x="0" y="0"/>
            <a:ext cx="2304332" cy="375042"/>
          </a:xfrm>
          <a:prstGeom prst="rect">
            <a:avLst/>
          </a:prstGeom>
          <a:noFill/>
        </p:spPr>
        <p:txBody>
          <a:bodyPr wrap="square" rtlCol="0">
            <a:spAutoFit/>
          </a:bodyPr>
          <a:lstStyle/>
          <a:p>
            <a:r>
              <a:rPr lang="en-US" altLang="ko-KR" b="1" dirty="0"/>
              <a:t>4</a:t>
            </a:r>
            <a:r>
              <a:rPr lang="ko-KR" altLang="en-US" b="1" dirty="0"/>
              <a:t>기 </a:t>
            </a:r>
            <a:r>
              <a:rPr lang="en-US" altLang="ko-KR" b="1" dirty="0"/>
              <a:t>KAPA 3</a:t>
            </a:r>
            <a:r>
              <a:rPr lang="ko-KR" altLang="en-US" b="1" dirty="0"/>
              <a:t>월 교육</a:t>
            </a:r>
          </a:p>
        </p:txBody>
      </p:sp>
      <p:sp>
        <p:nvSpPr>
          <p:cNvPr id="5" name="TextBox 4">
            <a:extLst>
              <a:ext uri="{FF2B5EF4-FFF2-40B4-BE49-F238E27FC236}">
                <a16:creationId xmlns:a16="http://schemas.microsoft.com/office/drawing/2014/main" id="{A5A727DB-747C-D03B-CC6E-C779FFC4F3F5}"/>
              </a:ext>
            </a:extLst>
          </p:cNvPr>
          <p:cNvSpPr txBox="1"/>
          <p:nvPr/>
        </p:nvSpPr>
        <p:spPr>
          <a:xfrm>
            <a:off x="9786257" y="5901731"/>
            <a:ext cx="2112978" cy="923330"/>
          </a:xfrm>
          <a:prstGeom prst="rect">
            <a:avLst/>
          </a:prstGeom>
          <a:noFill/>
        </p:spPr>
        <p:txBody>
          <a:bodyPr wrap="square" rtlCol="0">
            <a:spAutoFit/>
          </a:bodyPr>
          <a:lstStyle/>
          <a:p>
            <a:pPr algn="r"/>
            <a:r>
              <a:rPr lang="en-US" altLang="ko-KR" b="1" dirty="0"/>
              <a:t>2025.3.15.</a:t>
            </a:r>
          </a:p>
          <a:p>
            <a:pPr algn="r"/>
            <a:r>
              <a:rPr lang="en-US" altLang="ko-KR" b="1" dirty="0"/>
              <a:t>11:20 ~ 11:50</a:t>
            </a:r>
          </a:p>
          <a:p>
            <a:pPr algn="r"/>
            <a:r>
              <a:rPr lang="en-US" altLang="ko-KR" b="1" dirty="0"/>
              <a:t>SMC </a:t>
            </a:r>
            <a:r>
              <a:rPr lang="ko-KR" altLang="en-US" b="1" dirty="0"/>
              <a:t>본관 대강당</a:t>
            </a:r>
            <a:endParaRPr lang="en-US" altLang="ko-KR" b="1" dirty="0"/>
          </a:p>
        </p:txBody>
      </p:sp>
    </p:spTree>
    <p:extLst>
      <p:ext uri="{BB962C8B-B14F-4D97-AF65-F5344CB8AC3E}">
        <p14:creationId xmlns:p14="http://schemas.microsoft.com/office/powerpoint/2010/main" val="56989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1E1EF21-C7C3-4A7E-9FE4-7286DFD449B7}"/>
              </a:ext>
            </a:extLst>
          </p:cNvPr>
          <p:cNvSpPr>
            <a:spLocks noGrp="1"/>
          </p:cNvSpPr>
          <p:nvPr>
            <p:ph type="title"/>
          </p:nvPr>
        </p:nvSpPr>
        <p:spPr>
          <a:xfrm>
            <a:off x="1524000" y="22868"/>
            <a:ext cx="9144000" cy="994172"/>
          </a:xfrm>
        </p:spPr>
        <p:txBody>
          <a:bodyPr/>
          <a:lstStyle/>
          <a:p>
            <a:pPr algn="ctr"/>
            <a:r>
              <a:rPr lang="en-US" altLang="ko-KR" b="1" dirty="0"/>
              <a:t>PHP - AP response</a:t>
            </a:r>
            <a:endParaRPr lang="ko-KR" altLang="en-US" b="1" dirty="0"/>
          </a:p>
        </p:txBody>
      </p:sp>
      <p:pic>
        <p:nvPicPr>
          <p:cNvPr id="7" name="그림 6">
            <a:extLst>
              <a:ext uri="{FF2B5EF4-FFF2-40B4-BE49-F238E27FC236}">
                <a16:creationId xmlns:a16="http://schemas.microsoft.com/office/drawing/2014/main" id="{32F4D03B-4CBA-458A-B317-542A5D60E729}"/>
              </a:ext>
            </a:extLst>
          </p:cNvPr>
          <p:cNvPicPr>
            <a:picLocks noChangeAspect="1"/>
          </p:cNvPicPr>
          <p:nvPr/>
        </p:nvPicPr>
        <p:blipFill rotWithShape="1">
          <a:blip r:embed="rId3">
            <a:extLst>
              <a:ext uri="{28A0092B-C50C-407E-A947-70E740481C1C}">
                <a14:useLocalDpi xmlns:a14="http://schemas.microsoft.com/office/drawing/2010/main" val="0"/>
              </a:ext>
            </a:extLst>
          </a:blip>
          <a:srcRect l="50661" t="1915" r="2120" b="2999"/>
          <a:stretch/>
        </p:blipFill>
        <p:spPr>
          <a:xfrm>
            <a:off x="3507482" y="1049287"/>
            <a:ext cx="5177036" cy="5808713"/>
          </a:xfrm>
          <a:prstGeom prst="rect">
            <a:avLst/>
          </a:prstGeom>
        </p:spPr>
      </p:pic>
      <p:sp>
        <p:nvSpPr>
          <p:cNvPr id="6" name="TextBox 5">
            <a:extLst>
              <a:ext uri="{FF2B5EF4-FFF2-40B4-BE49-F238E27FC236}">
                <a16:creationId xmlns:a16="http://schemas.microsoft.com/office/drawing/2014/main" id="{C52E8B48-811D-D816-0598-559D6BF02171}"/>
              </a:ext>
            </a:extLst>
          </p:cNvPr>
          <p:cNvSpPr txBox="1"/>
          <p:nvPr/>
        </p:nvSpPr>
        <p:spPr>
          <a:xfrm>
            <a:off x="8198192" y="6550223"/>
            <a:ext cx="3993808" cy="307777"/>
          </a:xfrm>
          <a:prstGeom prst="rect">
            <a:avLst/>
          </a:prstGeom>
          <a:noFill/>
        </p:spPr>
        <p:txBody>
          <a:bodyPr wrap="square">
            <a:spAutoFit/>
          </a:bodyPr>
          <a:lstStyle/>
          <a:p>
            <a:r>
              <a:rPr lang="en-US" altLang="ko-KR" sz="1400" dirty="0"/>
              <a:t>J </a:t>
            </a:r>
            <a:r>
              <a:rPr lang="en-US" altLang="ko-KR" sz="1400" dirty="0" err="1"/>
              <a:t>Interv</a:t>
            </a:r>
            <a:r>
              <a:rPr lang="en-US" altLang="ko-KR" sz="1400" dirty="0"/>
              <a:t> Card </a:t>
            </a:r>
            <a:r>
              <a:rPr lang="en-US" altLang="ko-KR" sz="1400" dirty="0" err="1"/>
              <a:t>Electrophysiol</a:t>
            </a:r>
            <a:r>
              <a:rPr lang="en-US" altLang="ko-KR" sz="1400" dirty="0"/>
              <a:t> (2014) 40:105–116</a:t>
            </a:r>
            <a:endParaRPr lang="ko-KR" altLang="en-US" sz="1400" dirty="0"/>
          </a:p>
        </p:txBody>
      </p:sp>
    </p:spTree>
    <p:extLst>
      <p:ext uri="{BB962C8B-B14F-4D97-AF65-F5344CB8AC3E}">
        <p14:creationId xmlns:p14="http://schemas.microsoft.com/office/powerpoint/2010/main" val="662836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s">
            <a:extLst>
              <a:ext uri="{FF2B5EF4-FFF2-40B4-BE49-F238E27FC236}">
                <a16:creationId xmlns:a16="http://schemas.microsoft.com/office/drawing/2014/main" id="{51CF2805-B40B-53E8-F341-690F9A7033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298" t="6519" b="3758"/>
          <a:stretch/>
        </p:blipFill>
        <p:spPr bwMode="auto">
          <a:xfrm>
            <a:off x="3984172" y="1124462"/>
            <a:ext cx="1693494" cy="5710667"/>
          </a:xfrm>
          <a:prstGeom prst="rect">
            <a:avLst/>
          </a:prstGeom>
          <a:noFill/>
          <a:extLst>
            <a:ext uri="{909E8E84-426E-40DD-AFC4-6F175D3DCCD1}">
              <a14:hiddenFill xmlns:a14="http://schemas.microsoft.com/office/drawing/2010/main">
                <a:solidFill>
                  <a:srgbClr val="FFFFFF"/>
                </a:solidFill>
              </a14:hiddenFill>
            </a:ext>
          </a:extLst>
        </p:spPr>
      </p:pic>
      <p:sp>
        <p:nvSpPr>
          <p:cNvPr id="5" name="제목 1">
            <a:extLst>
              <a:ext uri="{FF2B5EF4-FFF2-40B4-BE49-F238E27FC236}">
                <a16:creationId xmlns:a16="http://schemas.microsoft.com/office/drawing/2014/main" id="{63D47EA2-1A52-7B20-3B27-6382249EA9D0}"/>
              </a:ext>
            </a:extLst>
          </p:cNvPr>
          <p:cNvSpPr>
            <a:spLocks noGrp="1"/>
          </p:cNvSpPr>
          <p:nvPr>
            <p:ph type="title"/>
          </p:nvPr>
        </p:nvSpPr>
        <p:spPr>
          <a:xfrm>
            <a:off x="1524000" y="22868"/>
            <a:ext cx="9144000" cy="994172"/>
          </a:xfrm>
        </p:spPr>
        <p:txBody>
          <a:bodyPr/>
          <a:lstStyle/>
          <a:p>
            <a:pPr algn="ctr"/>
            <a:r>
              <a:rPr lang="en-US" altLang="ko-KR" b="1" dirty="0"/>
              <a:t>PHP - AP response</a:t>
            </a:r>
            <a:endParaRPr lang="ko-KR" altLang="en-US" b="1" dirty="0"/>
          </a:p>
        </p:txBody>
      </p:sp>
      <p:pic>
        <p:nvPicPr>
          <p:cNvPr id="6" name="Picture 2" descr="Images">
            <a:extLst>
              <a:ext uri="{FF2B5EF4-FFF2-40B4-BE49-F238E27FC236}">
                <a16:creationId xmlns:a16="http://schemas.microsoft.com/office/drawing/2014/main" id="{D2EC2484-1207-2A91-02F7-9824F98B1A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144" t="6519" r="21526" b="3758"/>
          <a:stretch/>
        </p:blipFill>
        <p:spPr bwMode="auto">
          <a:xfrm>
            <a:off x="5847483" y="1124461"/>
            <a:ext cx="2263254" cy="5710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723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5">
            <a:extLst>
              <a:ext uri="{FF2B5EF4-FFF2-40B4-BE49-F238E27FC236}">
                <a16:creationId xmlns:a16="http://schemas.microsoft.com/office/drawing/2014/main" id="{C0E1788B-DABF-4D4C-A480-BBF4248A7889}"/>
              </a:ext>
            </a:extLst>
          </p:cNvPr>
          <p:cNvSpPr>
            <a:spLocks noGrp="1"/>
          </p:cNvSpPr>
          <p:nvPr>
            <p:ph type="title"/>
          </p:nvPr>
        </p:nvSpPr>
        <p:spPr>
          <a:xfrm>
            <a:off x="1524000" y="33128"/>
            <a:ext cx="9144000" cy="994172"/>
          </a:xfrm>
        </p:spPr>
        <p:txBody>
          <a:bodyPr>
            <a:normAutofit fontScale="90000"/>
          </a:bodyPr>
          <a:lstStyle/>
          <a:p>
            <a:pPr algn="ctr"/>
            <a:r>
              <a:rPr lang="en-US" altLang="ko-KR" b="1" dirty="0"/>
              <a:t>Differential Pacing - AVN response</a:t>
            </a:r>
            <a:endParaRPr lang="ko-KR" altLang="en-US" b="1" dirty="0"/>
          </a:p>
        </p:txBody>
      </p:sp>
      <p:pic>
        <p:nvPicPr>
          <p:cNvPr id="5" name="내용 개체 틀 4">
            <a:extLst>
              <a:ext uri="{FF2B5EF4-FFF2-40B4-BE49-F238E27FC236}">
                <a16:creationId xmlns:a16="http://schemas.microsoft.com/office/drawing/2014/main" id="{AA836143-ACF3-413B-BAED-3C2D9E4CB32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191648" y="1206443"/>
            <a:ext cx="4295775" cy="5576555"/>
          </a:xfrm>
        </p:spPr>
      </p:pic>
      <p:pic>
        <p:nvPicPr>
          <p:cNvPr id="9" name="내용 개체 틀 8">
            <a:extLst>
              <a:ext uri="{FF2B5EF4-FFF2-40B4-BE49-F238E27FC236}">
                <a16:creationId xmlns:a16="http://schemas.microsoft.com/office/drawing/2014/main" id="{DFA4DE0F-411B-4A20-82C2-77498741930C}"/>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135401" y="1290189"/>
            <a:ext cx="4303888" cy="5492809"/>
          </a:xfrm>
        </p:spPr>
      </p:pic>
      <p:sp>
        <p:nvSpPr>
          <p:cNvPr id="7" name="TextBox 6">
            <a:extLst>
              <a:ext uri="{FF2B5EF4-FFF2-40B4-BE49-F238E27FC236}">
                <a16:creationId xmlns:a16="http://schemas.microsoft.com/office/drawing/2014/main" id="{A1EBB85C-67DE-41FC-84F5-3A2721F7B1F2}"/>
              </a:ext>
            </a:extLst>
          </p:cNvPr>
          <p:cNvSpPr txBox="1"/>
          <p:nvPr/>
        </p:nvSpPr>
        <p:spPr>
          <a:xfrm>
            <a:off x="9986382" y="6517095"/>
            <a:ext cx="2104018" cy="307777"/>
          </a:xfrm>
          <a:prstGeom prst="rect">
            <a:avLst/>
          </a:prstGeom>
          <a:noFill/>
        </p:spPr>
        <p:txBody>
          <a:bodyPr wrap="square">
            <a:spAutoFit/>
          </a:bodyPr>
          <a:lstStyle/>
          <a:p>
            <a:r>
              <a:rPr lang="ko-KR" altLang="en-US" sz="1400" dirty="0"/>
              <a:t>https://ep-easy.com</a:t>
            </a:r>
          </a:p>
        </p:txBody>
      </p:sp>
    </p:spTree>
    <p:extLst>
      <p:ext uri="{BB962C8B-B14F-4D97-AF65-F5344CB8AC3E}">
        <p14:creationId xmlns:p14="http://schemas.microsoft.com/office/powerpoint/2010/main" val="492988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A7C9DD4-88A8-4C34-BBF1-6222EF1DD910}"/>
              </a:ext>
            </a:extLst>
          </p:cNvPr>
          <p:cNvSpPr>
            <a:spLocks noGrp="1"/>
          </p:cNvSpPr>
          <p:nvPr>
            <p:ph type="title"/>
          </p:nvPr>
        </p:nvSpPr>
        <p:spPr>
          <a:xfrm>
            <a:off x="1524000" y="-20521"/>
            <a:ext cx="9144000" cy="994172"/>
          </a:xfrm>
        </p:spPr>
        <p:txBody>
          <a:bodyPr>
            <a:normAutofit fontScale="90000"/>
          </a:bodyPr>
          <a:lstStyle/>
          <a:p>
            <a:pPr algn="ctr"/>
            <a:r>
              <a:rPr lang="en-US" altLang="ko-KR" b="1" dirty="0"/>
              <a:t>Differential Pacing – AVN response</a:t>
            </a:r>
            <a:endParaRPr lang="ko-KR" altLang="en-US" b="1" dirty="0"/>
          </a:p>
        </p:txBody>
      </p:sp>
      <p:sp>
        <p:nvSpPr>
          <p:cNvPr id="6" name="TextBox 5">
            <a:extLst>
              <a:ext uri="{FF2B5EF4-FFF2-40B4-BE49-F238E27FC236}">
                <a16:creationId xmlns:a16="http://schemas.microsoft.com/office/drawing/2014/main" id="{EB45D00F-E7E0-4347-827D-0E95FFC2174E}"/>
              </a:ext>
            </a:extLst>
          </p:cNvPr>
          <p:cNvSpPr txBox="1"/>
          <p:nvPr/>
        </p:nvSpPr>
        <p:spPr>
          <a:xfrm>
            <a:off x="6382632" y="6603256"/>
            <a:ext cx="5809368" cy="307777"/>
          </a:xfrm>
          <a:prstGeom prst="rect">
            <a:avLst/>
          </a:prstGeom>
          <a:noFill/>
        </p:spPr>
        <p:txBody>
          <a:bodyPr wrap="square">
            <a:spAutoFit/>
          </a:bodyPr>
          <a:lstStyle/>
          <a:p>
            <a:r>
              <a:rPr lang="en-US" altLang="ko-KR" sz="1400" dirty="0"/>
              <a:t>The Journal of Innovations in Cardiac Rhythm Management, 4 (2013)</a:t>
            </a:r>
            <a:endParaRPr lang="ko-KR" altLang="en-US" sz="1400" dirty="0"/>
          </a:p>
        </p:txBody>
      </p:sp>
      <p:pic>
        <p:nvPicPr>
          <p:cNvPr id="14" name="내용 개체 틀 13">
            <a:extLst>
              <a:ext uri="{FF2B5EF4-FFF2-40B4-BE49-F238E27FC236}">
                <a16:creationId xmlns:a16="http://schemas.microsoft.com/office/drawing/2014/main" id="{E4FB8FED-9913-4052-B640-BAB1D015F96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0000"/>
          <a:stretch/>
        </p:blipFill>
        <p:spPr>
          <a:xfrm>
            <a:off x="1888957" y="1056322"/>
            <a:ext cx="3920412" cy="5700822"/>
          </a:xfrm>
        </p:spPr>
      </p:pic>
      <p:pic>
        <p:nvPicPr>
          <p:cNvPr id="3" name="내용 개체 틀 13">
            <a:extLst>
              <a:ext uri="{FF2B5EF4-FFF2-40B4-BE49-F238E27FC236}">
                <a16:creationId xmlns:a16="http://schemas.microsoft.com/office/drawing/2014/main" id="{CEA8B024-4A8E-CDD6-F93B-7C188F8A3C5F}"/>
              </a:ext>
            </a:extLst>
          </p:cNvPr>
          <p:cNvPicPr>
            <a:picLocks noChangeAspect="1"/>
          </p:cNvPicPr>
          <p:nvPr/>
        </p:nvPicPr>
        <p:blipFill>
          <a:blip r:embed="rId3">
            <a:extLst>
              <a:ext uri="{28A0092B-C50C-407E-A947-70E740481C1C}">
                <a14:useLocalDpi xmlns:a14="http://schemas.microsoft.com/office/drawing/2010/main" val="0"/>
              </a:ext>
            </a:extLst>
          </a:blip>
          <a:srcRect r="49284"/>
          <a:stretch/>
        </p:blipFill>
        <p:spPr>
          <a:xfrm>
            <a:off x="6382632" y="1056322"/>
            <a:ext cx="3976558" cy="5700822"/>
          </a:xfrm>
          <a:prstGeom prst="rect">
            <a:avLst/>
          </a:prstGeom>
        </p:spPr>
      </p:pic>
    </p:spTree>
    <p:extLst>
      <p:ext uri="{BB962C8B-B14F-4D97-AF65-F5344CB8AC3E}">
        <p14:creationId xmlns:p14="http://schemas.microsoft.com/office/powerpoint/2010/main" val="2900688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6AA3372-37AD-4DE2-8B7B-ACAA6CD5B117}"/>
              </a:ext>
            </a:extLst>
          </p:cNvPr>
          <p:cNvSpPr>
            <a:spLocks noGrp="1"/>
          </p:cNvSpPr>
          <p:nvPr>
            <p:ph type="title"/>
          </p:nvPr>
        </p:nvSpPr>
        <p:spPr>
          <a:xfrm>
            <a:off x="1524000" y="43637"/>
            <a:ext cx="9144000" cy="994172"/>
          </a:xfrm>
        </p:spPr>
        <p:txBody>
          <a:bodyPr/>
          <a:lstStyle/>
          <a:p>
            <a:pPr algn="ctr"/>
            <a:r>
              <a:rPr lang="en-US" altLang="ko-KR" b="1" dirty="0"/>
              <a:t>Differential Pacing - AP response</a:t>
            </a:r>
            <a:endParaRPr lang="ko-KR" altLang="en-US" dirty="0"/>
          </a:p>
        </p:txBody>
      </p:sp>
      <p:pic>
        <p:nvPicPr>
          <p:cNvPr id="11" name="내용 개체 틀 10">
            <a:extLst>
              <a:ext uri="{FF2B5EF4-FFF2-40B4-BE49-F238E27FC236}">
                <a16:creationId xmlns:a16="http://schemas.microsoft.com/office/drawing/2014/main" id="{C6BADD25-7E79-4F1F-B419-F258A4D16DF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55356"/>
          <a:stretch/>
        </p:blipFill>
        <p:spPr>
          <a:xfrm>
            <a:off x="2112254" y="1715600"/>
            <a:ext cx="3983746" cy="5086150"/>
          </a:xfrm>
        </p:spPr>
      </p:pic>
      <p:sp>
        <p:nvSpPr>
          <p:cNvPr id="7" name="TextBox 6">
            <a:extLst>
              <a:ext uri="{FF2B5EF4-FFF2-40B4-BE49-F238E27FC236}">
                <a16:creationId xmlns:a16="http://schemas.microsoft.com/office/drawing/2014/main" id="{87692841-7D07-2DF4-124F-FE124BBABAE0}"/>
              </a:ext>
            </a:extLst>
          </p:cNvPr>
          <p:cNvSpPr txBox="1"/>
          <p:nvPr/>
        </p:nvSpPr>
        <p:spPr>
          <a:xfrm>
            <a:off x="9986382" y="6517095"/>
            <a:ext cx="2104018" cy="307777"/>
          </a:xfrm>
          <a:prstGeom prst="rect">
            <a:avLst/>
          </a:prstGeom>
          <a:noFill/>
        </p:spPr>
        <p:txBody>
          <a:bodyPr wrap="square">
            <a:spAutoFit/>
          </a:bodyPr>
          <a:lstStyle/>
          <a:p>
            <a:r>
              <a:rPr lang="ko-KR" altLang="en-US" sz="1400" dirty="0"/>
              <a:t>https://ep-easy.com</a:t>
            </a:r>
          </a:p>
        </p:txBody>
      </p:sp>
      <p:pic>
        <p:nvPicPr>
          <p:cNvPr id="8" name="내용 개체 틀 10">
            <a:extLst>
              <a:ext uri="{FF2B5EF4-FFF2-40B4-BE49-F238E27FC236}">
                <a16:creationId xmlns:a16="http://schemas.microsoft.com/office/drawing/2014/main" id="{CF061D47-EC98-F923-DFCE-001557ECE852}"/>
              </a:ext>
            </a:extLst>
          </p:cNvPr>
          <p:cNvPicPr>
            <a:picLocks noChangeAspect="1"/>
          </p:cNvPicPr>
          <p:nvPr/>
        </p:nvPicPr>
        <p:blipFill>
          <a:blip r:embed="rId3">
            <a:extLst>
              <a:ext uri="{28A0092B-C50C-407E-A947-70E740481C1C}">
                <a14:useLocalDpi xmlns:a14="http://schemas.microsoft.com/office/drawing/2010/main" val="0"/>
              </a:ext>
            </a:extLst>
          </a:blip>
          <a:srcRect r="55356"/>
          <a:stretch/>
        </p:blipFill>
        <p:spPr>
          <a:xfrm>
            <a:off x="6684254" y="1728213"/>
            <a:ext cx="3983746" cy="5086150"/>
          </a:xfrm>
          <a:prstGeom prst="rect">
            <a:avLst/>
          </a:prstGeom>
        </p:spPr>
      </p:pic>
    </p:spTree>
    <p:extLst>
      <p:ext uri="{BB962C8B-B14F-4D97-AF65-F5344CB8AC3E}">
        <p14:creationId xmlns:p14="http://schemas.microsoft.com/office/powerpoint/2010/main" val="1451614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8AA8CD8-B351-4E00-AB41-C1FBEE7C3232}"/>
              </a:ext>
            </a:extLst>
          </p:cNvPr>
          <p:cNvSpPr>
            <a:spLocks noGrp="1"/>
          </p:cNvSpPr>
          <p:nvPr>
            <p:ph type="title"/>
          </p:nvPr>
        </p:nvSpPr>
        <p:spPr>
          <a:xfrm>
            <a:off x="1524001" y="14541"/>
            <a:ext cx="9143999" cy="994172"/>
          </a:xfrm>
        </p:spPr>
        <p:txBody>
          <a:bodyPr/>
          <a:lstStyle/>
          <a:p>
            <a:pPr algn="ctr"/>
            <a:r>
              <a:rPr lang="en-US" altLang="ko-KR" b="1" dirty="0"/>
              <a:t>Differential Pacing - AP response</a:t>
            </a:r>
            <a:endParaRPr lang="ko-KR" altLang="en-US" b="1" dirty="0"/>
          </a:p>
        </p:txBody>
      </p:sp>
      <p:pic>
        <p:nvPicPr>
          <p:cNvPr id="12" name="내용 개체 틀 11">
            <a:extLst>
              <a:ext uri="{FF2B5EF4-FFF2-40B4-BE49-F238E27FC236}">
                <a16:creationId xmlns:a16="http://schemas.microsoft.com/office/drawing/2014/main" id="{8EED036F-EA88-4802-BA30-9A2974187DA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4248"/>
          <a:stretch/>
        </p:blipFill>
        <p:spPr>
          <a:xfrm>
            <a:off x="1167064" y="1310062"/>
            <a:ext cx="4173200" cy="5408864"/>
          </a:xfrm>
        </p:spPr>
      </p:pic>
      <p:pic>
        <p:nvPicPr>
          <p:cNvPr id="3" name="내용 개체 틀 11">
            <a:extLst>
              <a:ext uri="{FF2B5EF4-FFF2-40B4-BE49-F238E27FC236}">
                <a16:creationId xmlns:a16="http://schemas.microsoft.com/office/drawing/2014/main" id="{E1604520-6B18-6EDB-E0C7-E15B80176DC2}"/>
              </a:ext>
            </a:extLst>
          </p:cNvPr>
          <p:cNvPicPr>
            <a:picLocks noChangeAspect="1"/>
          </p:cNvPicPr>
          <p:nvPr/>
        </p:nvPicPr>
        <p:blipFill>
          <a:blip r:embed="rId3">
            <a:extLst>
              <a:ext uri="{28A0092B-C50C-407E-A947-70E740481C1C}">
                <a14:useLocalDpi xmlns:a14="http://schemas.microsoft.com/office/drawing/2010/main" val="0"/>
              </a:ext>
            </a:extLst>
          </a:blip>
          <a:srcRect r="45445"/>
          <a:stretch/>
        </p:blipFill>
        <p:spPr>
          <a:xfrm>
            <a:off x="5864270" y="1310062"/>
            <a:ext cx="4976184" cy="5408864"/>
          </a:xfrm>
          <a:prstGeom prst="rect">
            <a:avLst/>
          </a:prstGeom>
        </p:spPr>
      </p:pic>
      <p:sp>
        <p:nvSpPr>
          <p:cNvPr id="7" name="TextBox 6">
            <a:extLst>
              <a:ext uri="{FF2B5EF4-FFF2-40B4-BE49-F238E27FC236}">
                <a16:creationId xmlns:a16="http://schemas.microsoft.com/office/drawing/2014/main" id="{C6A39DD5-DCC3-40C0-AD39-09DD7C65AFA7}"/>
              </a:ext>
            </a:extLst>
          </p:cNvPr>
          <p:cNvSpPr txBox="1"/>
          <p:nvPr/>
        </p:nvSpPr>
        <p:spPr>
          <a:xfrm>
            <a:off x="9465517" y="6565037"/>
            <a:ext cx="2749874" cy="307777"/>
          </a:xfrm>
          <a:prstGeom prst="rect">
            <a:avLst/>
          </a:prstGeom>
          <a:noFill/>
        </p:spPr>
        <p:txBody>
          <a:bodyPr wrap="square">
            <a:spAutoFit/>
          </a:bodyPr>
          <a:lstStyle/>
          <a:p>
            <a:r>
              <a:rPr lang="en-US" altLang="ko-KR" sz="1400" dirty="0"/>
              <a:t>Circulation. 1994;89:1060-1067.</a:t>
            </a:r>
            <a:endParaRPr lang="ko-KR" altLang="en-US" sz="1400" dirty="0"/>
          </a:p>
        </p:txBody>
      </p:sp>
    </p:spTree>
    <p:extLst>
      <p:ext uri="{BB962C8B-B14F-4D97-AF65-F5344CB8AC3E}">
        <p14:creationId xmlns:p14="http://schemas.microsoft.com/office/powerpoint/2010/main" val="2643945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0134E-40FD-BF74-F124-F9272ABDF76E}"/>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DDD6B363-70CB-2CCB-2786-1753F2C71746}"/>
              </a:ext>
            </a:extLst>
          </p:cNvPr>
          <p:cNvSpPr>
            <a:spLocks noGrp="1"/>
          </p:cNvSpPr>
          <p:nvPr>
            <p:ph type="title"/>
          </p:nvPr>
        </p:nvSpPr>
        <p:spPr>
          <a:xfrm>
            <a:off x="0" y="0"/>
            <a:ext cx="12192000" cy="1325563"/>
          </a:xfrm>
        </p:spPr>
        <p:txBody>
          <a:bodyPr/>
          <a:lstStyle/>
          <a:p>
            <a:pPr algn="ctr"/>
            <a:r>
              <a:rPr lang="en-US" altLang="ko-KR" b="1" dirty="0"/>
              <a:t>Case </a:t>
            </a:r>
            <a:endParaRPr lang="ko-KR" altLang="en-US" dirty="0"/>
          </a:p>
        </p:txBody>
      </p:sp>
      <p:pic>
        <p:nvPicPr>
          <p:cNvPr id="7170" name="Picture 2" descr="Figure 1">
            <a:extLst>
              <a:ext uri="{FF2B5EF4-FFF2-40B4-BE49-F238E27FC236}">
                <a16:creationId xmlns:a16="http://schemas.microsoft.com/office/drawing/2014/main" id="{8CDD3CDE-C7FF-C272-F8E5-4A047A8E068B}"/>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61763"/>
          <a:stretch/>
        </p:blipFill>
        <p:spPr bwMode="auto">
          <a:xfrm>
            <a:off x="1636270" y="3859636"/>
            <a:ext cx="8919460" cy="29983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igure 1">
            <a:extLst>
              <a:ext uri="{FF2B5EF4-FFF2-40B4-BE49-F238E27FC236}">
                <a16:creationId xmlns:a16="http://schemas.microsoft.com/office/drawing/2014/main" id="{BD358D35-D0D7-3E8C-168E-09FBCB1091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554" b="12219"/>
          <a:stretch/>
        </p:blipFill>
        <p:spPr bwMode="auto">
          <a:xfrm>
            <a:off x="1636270" y="989333"/>
            <a:ext cx="8919460" cy="284083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E9854DB-07F0-F55B-ECBA-F338BFA98276}"/>
              </a:ext>
            </a:extLst>
          </p:cNvPr>
          <p:cNvSpPr txBox="1"/>
          <p:nvPr/>
        </p:nvSpPr>
        <p:spPr>
          <a:xfrm>
            <a:off x="7624622" y="6334780"/>
            <a:ext cx="4567378" cy="523220"/>
          </a:xfrm>
          <a:prstGeom prst="rect">
            <a:avLst/>
          </a:prstGeom>
          <a:noFill/>
        </p:spPr>
        <p:txBody>
          <a:bodyPr wrap="square">
            <a:spAutoFit/>
          </a:bodyPr>
          <a:lstStyle/>
          <a:p>
            <a:r>
              <a:rPr lang="en-US" altLang="ko-KR" sz="1400" dirty="0"/>
              <a:t>Munro et al Heart Rhythm 2016</a:t>
            </a:r>
            <a:endParaRPr lang="ko-KR" altLang="en-US" sz="1400" dirty="0"/>
          </a:p>
          <a:p>
            <a:r>
              <a:rPr lang="en-US" altLang="ko-KR" sz="1400" dirty="0"/>
              <a:t>Atrial Tachycardia With Bystander Accessory Pathway </a:t>
            </a:r>
          </a:p>
        </p:txBody>
      </p:sp>
    </p:spTree>
    <p:extLst>
      <p:ext uri="{BB962C8B-B14F-4D97-AF65-F5344CB8AC3E}">
        <p14:creationId xmlns:p14="http://schemas.microsoft.com/office/powerpoint/2010/main" val="1747385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igure 2">
            <a:extLst>
              <a:ext uri="{FF2B5EF4-FFF2-40B4-BE49-F238E27FC236}">
                <a16:creationId xmlns:a16="http://schemas.microsoft.com/office/drawing/2014/main" id="{8BFCDA6C-17EB-DDAD-5231-E8260B2F4D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13" t="52615" r="835" b="1100"/>
          <a:stretch/>
        </p:blipFill>
        <p:spPr bwMode="auto">
          <a:xfrm>
            <a:off x="0" y="1164771"/>
            <a:ext cx="12173326" cy="5693229"/>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a:extLst>
              <a:ext uri="{FF2B5EF4-FFF2-40B4-BE49-F238E27FC236}">
                <a16:creationId xmlns:a16="http://schemas.microsoft.com/office/drawing/2014/main" id="{2058B0BD-B4B4-5D29-C1DD-876D9534BA22}"/>
              </a:ext>
            </a:extLst>
          </p:cNvPr>
          <p:cNvSpPr>
            <a:spLocks noGrp="1"/>
          </p:cNvSpPr>
          <p:nvPr>
            <p:ph type="title"/>
          </p:nvPr>
        </p:nvSpPr>
        <p:spPr>
          <a:xfrm>
            <a:off x="0" y="0"/>
            <a:ext cx="12192000" cy="1325563"/>
          </a:xfrm>
        </p:spPr>
        <p:txBody>
          <a:bodyPr/>
          <a:lstStyle/>
          <a:p>
            <a:pPr algn="ctr"/>
            <a:r>
              <a:rPr lang="en-US" altLang="ko-KR" b="1" dirty="0"/>
              <a:t>Pacing Maneuver : </a:t>
            </a:r>
            <a:br>
              <a:rPr lang="en-US" altLang="ko-KR" b="1" dirty="0"/>
            </a:br>
            <a:r>
              <a:rPr lang="en-US" altLang="ko-KR" b="1" dirty="0"/>
              <a:t>Single Atrial </a:t>
            </a:r>
            <a:r>
              <a:rPr lang="en-US" altLang="ko-KR" b="1" dirty="0" err="1"/>
              <a:t>Extrastimulus</a:t>
            </a:r>
            <a:r>
              <a:rPr lang="en-US" altLang="ko-KR" b="1" dirty="0"/>
              <a:t> </a:t>
            </a:r>
            <a:endParaRPr lang="ko-KR" altLang="en-US" dirty="0"/>
          </a:p>
        </p:txBody>
      </p:sp>
      <p:sp>
        <p:nvSpPr>
          <p:cNvPr id="7" name="TextBox 6">
            <a:extLst>
              <a:ext uri="{FF2B5EF4-FFF2-40B4-BE49-F238E27FC236}">
                <a16:creationId xmlns:a16="http://schemas.microsoft.com/office/drawing/2014/main" id="{393F940D-8C16-CC70-9989-568722576B55}"/>
              </a:ext>
            </a:extLst>
          </p:cNvPr>
          <p:cNvSpPr txBox="1"/>
          <p:nvPr/>
        </p:nvSpPr>
        <p:spPr>
          <a:xfrm>
            <a:off x="7624622" y="6334780"/>
            <a:ext cx="4567378" cy="523220"/>
          </a:xfrm>
          <a:prstGeom prst="rect">
            <a:avLst/>
          </a:prstGeom>
          <a:noFill/>
        </p:spPr>
        <p:txBody>
          <a:bodyPr wrap="square">
            <a:spAutoFit/>
          </a:bodyPr>
          <a:lstStyle/>
          <a:p>
            <a:r>
              <a:rPr lang="en-US" altLang="ko-KR" sz="1400" dirty="0"/>
              <a:t>Munro et al Heart Rhythm 2016</a:t>
            </a:r>
            <a:endParaRPr lang="ko-KR" altLang="en-US" sz="1400" dirty="0"/>
          </a:p>
          <a:p>
            <a:r>
              <a:rPr lang="en-US" altLang="ko-KR" sz="1400" dirty="0"/>
              <a:t>Atrial Tachycardia With Bystander Accessory Pathway </a:t>
            </a:r>
          </a:p>
        </p:txBody>
      </p:sp>
    </p:spTree>
    <p:extLst>
      <p:ext uri="{BB962C8B-B14F-4D97-AF65-F5344CB8AC3E}">
        <p14:creationId xmlns:p14="http://schemas.microsoft.com/office/powerpoint/2010/main" val="4277881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27C76-9990-6FDD-87D2-43032320DBA2}"/>
            </a:ext>
          </a:extLst>
        </p:cNvPr>
        <p:cNvGrpSpPr/>
        <p:nvPr/>
      </p:nvGrpSpPr>
      <p:grpSpPr>
        <a:xfrm>
          <a:off x="0" y="0"/>
          <a:ext cx="0" cy="0"/>
          <a:chOff x="0" y="0"/>
          <a:chExt cx="0" cy="0"/>
        </a:xfrm>
      </p:grpSpPr>
      <p:pic>
        <p:nvPicPr>
          <p:cNvPr id="8196" name="Picture 4" descr="Figure 3">
            <a:extLst>
              <a:ext uri="{FF2B5EF4-FFF2-40B4-BE49-F238E27FC236}">
                <a16:creationId xmlns:a16="http://schemas.microsoft.com/office/drawing/2014/main" id="{09F535EA-65A4-EA7C-6128-FE1D6C53954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2758"/>
          <a:stretch/>
        </p:blipFill>
        <p:spPr bwMode="auto">
          <a:xfrm>
            <a:off x="1573291" y="1098951"/>
            <a:ext cx="8659281" cy="5759049"/>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a:extLst>
              <a:ext uri="{FF2B5EF4-FFF2-40B4-BE49-F238E27FC236}">
                <a16:creationId xmlns:a16="http://schemas.microsoft.com/office/drawing/2014/main" id="{8ECB0F7D-E567-14AA-DBC8-1528050569CD}"/>
              </a:ext>
            </a:extLst>
          </p:cNvPr>
          <p:cNvSpPr>
            <a:spLocks noGrp="1"/>
          </p:cNvSpPr>
          <p:nvPr>
            <p:ph type="title"/>
          </p:nvPr>
        </p:nvSpPr>
        <p:spPr>
          <a:xfrm>
            <a:off x="0" y="0"/>
            <a:ext cx="12192000" cy="1325563"/>
          </a:xfrm>
        </p:spPr>
        <p:txBody>
          <a:bodyPr/>
          <a:lstStyle/>
          <a:p>
            <a:pPr algn="ctr"/>
            <a:r>
              <a:rPr lang="en-US" altLang="ko-KR" b="1" dirty="0"/>
              <a:t>Septal AT with antegrade bystander AP</a:t>
            </a:r>
            <a:endParaRPr lang="ko-KR" altLang="en-US" b="1" dirty="0"/>
          </a:p>
        </p:txBody>
      </p:sp>
      <p:sp>
        <p:nvSpPr>
          <p:cNvPr id="6" name="TextBox 5">
            <a:extLst>
              <a:ext uri="{FF2B5EF4-FFF2-40B4-BE49-F238E27FC236}">
                <a16:creationId xmlns:a16="http://schemas.microsoft.com/office/drawing/2014/main" id="{96939AC9-3FAD-CC79-C2EF-09C9B5C37BFE}"/>
              </a:ext>
            </a:extLst>
          </p:cNvPr>
          <p:cNvSpPr txBox="1"/>
          <p:nvPr/>
        </p:nvSpPr>
        <p:spPr>
          <a:xfrm>
            <a:off x="10146082" y="6119335"/>
            <a:ext cx="2045918" cy="738664"/>
          </a:xfrm>
          <a:prstGeom prst="rect">
            <a:avLst/>
          </a:prstGeom>
          <a:noFill/>
        </p:spPr>
        <p:txBody>
          <a:bodyPr wrap="square">
            <a:spAutoFit/>
          </a:bodyPr>
          <a:lstStyle/>
          <a:p>
            <a:r>
              <a:rPr lang="en-US" altLang="ko-KR" sz="1400" dirty="0"/>
              <a:t>Munro et al </a:t>
            </a:r>
          </a:p>
          <a:p>
            <a:r>
              <a:rPr lang="en-US" altLang="ko-KR" sz="1400" dirty="0"/>
              <a:t>AT With Bystander AP </a:t>
            </a:r>
          </a:p>
          <a:p>
            <a:r>
              <a:rPr lang="en-US" altLang="ko-KR" sz="1400" dirty="0"/>
              <a:t>Heart Rhythm 2016</a:t>
            </a:r>
            <a:endParaRPr lang="ko-KR" altLang="en-US" sz="1400" dirty="0"/>
          </a:p>
        </p:txBody>
      </p:sp>
    </p:spTree>
    <p:extLst>
      <p:ext uri="{BB962C8B-B14F-4D97-AF65-F5344CB8AC3E}">
        <p14:creationId xmlns:p14="http://schemas.microsoft.com/office/powerpoint/2010/main" val="36780504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46F47A2-0342-B537-7E2C-D5D908B8C6EA}"/>
              </a:ext>
            </a:extLst>
          </p:cNvPr>
          <p:cNvSpPr>
            <a:spLocks noGrp="1"/>
          </p:cNvSpPr>
          <p:nvPr>
            <p:ph type="title"/>
          </p:nvPr>
        </p:nvSpPr>
        <p:spPr>
          <a:xfrm>
            <a:off x="838200" y="18255"/>
            <a:ext cx="10515600" cy="1325563"/>
          </a:xfrm>
        </p:spPr>
        <p:txBody>
          <a:bodyPr/>
          <a:lstStyle/>
          <a:p>
            <a:pPr algn="ctr"/>
            <a:r>
              <a:rPr lang="en-US" altLang="ko-KR" b="1" dirty="0"/>
              <a:t>During SVT, Pacing Maneuvers</a:t>
            </a:r>
            <a:endParaRPr lang="ko-KR" altLang="en-US" b="1" dirty="0"/>
          </a:p>
        </p:txBody>
      </p:sp>
      <p:sp>
        <p:nvSpPr>
          <p:cNvPr id="3" name="내용 개체 틀 2">
            <a:extLst>
              <a:ext uri="{FF2B5EF4-FFF2-40B4-BE49-F238E27FC236}">
                <a16:creationId xmlns:a16="http://schemas.microsoft.com/office/drawing/2014/main" id="{D9E647EC-BA57-95C9-1FE9-E6265DDC1F04}"/>
              </a:ext>
            </a:extLst>
          </p:cNvPr>
          <p:cNvSpPr>
            <a:spLocks noGrp="1"/>
          </p:cNvSpPr>
          <p:nvPr>
            <p:ph idx="1"/>
          </p:nvPr>
        </p:nvSpPr>
        <p:spPr>
          <a:xfrm>
            <a:off x="468086" y="1719085"/>
            <a:ext cx="5802086" cy="5120660"/>
          </a:xfrm>
        </p:spPr>
        <p:txBody>
          <a:bodyPr>
            <a:normAutofit lnSpcReduction="10000"/>
          </a:bodyPr>
          <a:lstStyle/>
          <a:p>
            <a:pPr>
              <a:lnSpc>
                <a:spcPct val="160000"/>
              </a:lnSpc>
            </a:pPr>
            <a:r>
              <a:rPr lang="en-US" altLang="ko-KR" sz="2400" dirty="0"/>
              <a:t>His refractory PVC</a:t>
            </a:r>
          </a:p>
          <a:p>
            <a:pPr>
              <a:lnSpc>
                <a:spcPct val="160000"/>
              </a:lnSpc>
            </a:pPr>
            <a:r>
              <a:rPr lang="en-US" altLang="ko-KR" sz="2400" dirty="0"/>
              <a:t>Ventricular Overdrive Pacing (VOP)</a:t>
            </a:r>
          </a:p>
          <a:p>
            <a:pPr lvl="1">
              <a:lnSpc>
                <a:spcPct val="160000"/>
              </a:lnSpc>
            </a:pPr>
            <a:r>
              <a:rPr lang="en-US" altLang="ko-KR" sz="2000" dirty="0"/>
              <a:t>Transition Zone Analysis</a:t>
            </a:r>
          </a:p>
          <a:p>
            <a:pPr lvl="1">
              <a:lnSpc>
                <a:spcPct val="160000"/>
              </a:lnSpc>
            </a:pPr>
            <a:r>
              <a:rPr lang="en-US" altLang="ko-KR" sz="2000" dirty="0"/>
              <a:t>Orthodromic &amp; Antidromic His capture</a:t>
            </a:r>
          </a:p>
          <a:p>
            <a:pPr lvl="1">
              <a:lnSpc>
                <a:spcPct val="160000"/>
              </a:lnSpc>
            </a:pPr>
            <a:r>
              <a:rPr lang="en-US" altLang="ko-KR" sz="2000" dirty="0"/>
              <a:t>Post VOP response : </a:t>
            </a:r>
          </a:p>
          <a:p>
            <a:pPr lvl="2">
              <a:lnSpc>
                <a:spcPct val="160000"/>
              </a:lnSpc>
            </a:pPr>
            <a:r>
              <a:rPr lang="en-US" altLang="ko-KR" sz="1600" dirty="0"/>
              <a:t>VAV &amp; VAAV</a:t>
            </a:r>
          </a:p>
          <a:p>
            <a:pPr lvl="2">
              <a:lnSpc>
                <a:spcPct val="160000"/>
              </a:lnSpc>
            </a:pPr>
            <a:r>
              <a:rPr lang="en-US" altLang="ko-KR" sz="1600" dirty="0"/>
              <a:t>Pseudo VAAV</a:t>
            </a:r>
          </a:p>
          <a:p>
            <a:pPr lvl="1">
              <a:lnSpc>
                <a:spcPct val="160000"/>
              </a:lnSpc>
            </a:pPr>
            <a:r>
              <a:rPr lang="en-US" altLang="ko-KR" sz="2000" dirty="0"/>
              <a:t>Post Pacing Interval (PPI) :</a:t>
            </a:r>
          </a:p>
          <a:p>
            <a:pPr lvl="2">
              <a:lnSpc>
                <a:spcPct val="160000"/>
              </a:lnSpc>
            </a:pPr>
            <a:r>
              <a:rPr lang="en-US" altLang="ko-KR" sz="1600" dirty="0"/>
              <a:t>PPI – TCL </a:t>
            </a:r>
          </a:p>
          <a:p>
            <a:pPr lvl="2">
              <a:lnSpc>
                <a:spcPct val="160000"/>
              </a:lnSpc>
            </a:pPr>
            <a:r>
              <a:rPr lang="en-US" altLang="ko-KR" sz="1600" dirty="0"/>
              <a:t>corrected PPI – TCL</a:t>
            </a:r>
            <a:endParaRPr lang="en-US" altLang="ko-KR" dirty="0"/>
          </a:p>
        </p:txBody>
      </p:sp>
      <p:sp>
        <p:nvSpPr>
          <p:cNvPr id="4" name="내용 개체 틀 2">
            <a:extLst>
              <a:ext uri="{FF2B5EF4-FFF2-40B4-BE49-F238E27FC236}">
                <a16:creationId xmlns:a16="http://schemas.microsoft.com/office/drawing/2014/main" id="{72B47907-F3BA-1972-11E5-7879B00462B7}"/>
              </a:ext>
            </a:extLst>
          </p:cNvPr>
          <p:cNvSpPr txBox="1">
            <a:spLocks/>
          </p:cNvSpPr>
          <p:nvPr/>
        </p:nvSpPr>
        <p:spPr>
          <a:xfrm>
            <a:off x="6934200" y="1610228"/>
            <a:ext cx="5257800" cy="1541886"/>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60000"/>
              </a:lnSpc>
            </a:pPr>
            <a:r>
              <a:rPr lang="en-US" altLang="ko-KR" sz="2400" dirty="0"/>
              <a:t>Atrial Overdrive Pacing (AOP)</a:t>
            </a:r>
          </a:p>
          <a:p>
            <a:pPr>
              <a:lnSpc>
                <a:spcPct val="160000"/>
              </a:lnSpc>
            </a:pPr>
            <a:r>
              <a:rPr lang="en-US" altLang="ko-KR" sz="2400" dirty="0"/>
              <a:t>Single Atrial </a:t>
            </a:r>
            <a:r>
              <a:rPr lang="en-US" altLang="ko-KR" sz="2400" dirty="0" err="1"/>
              <a:t>Extrastimulus</a:t>
            </a:r>
            <a:r>
              <a:rPr lang="en-US" altLang="ko-KR" sz="2400" dirty="0"/>
              <a:t> (SAE)</a:t>
            </a:r>
          </a:p>
        </p:txBody>
      </p:sp>
    </p:spTree>
    <p:extLst>
      <p:ext uri="{BB962C8B-B14F-4D97-AF65-F5344CB8AC3E}">
        <p14:creationId xmlns:p14="http://schemas.microsoft.com/office/powerpoint/2010/main" val="4076488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9FC724E-F42E-4CFC-BA73-2B1085F73968}"/>
              </a:ext>
            </a:extLst>
          </p:cNvPr>
          <p:cNvSpPr>
            <a:spLocks noGrp="1"/>
          </p:cNvSpPr>
          <p:nvPr>
            <p:ph type="title"/>
          </p:nvPr>
        </p:nvSpPr>
        <p:spPr>
          <a:xfrm>
            <a:off x="838200" y="71675"/>
            <a:ext cx="10515600" cy="1325563"/>
          </a:xfrm>
        </p:spPr>
        <p:txBody>
          <a:bodyPr/>
          <a:lstStyle/>
          <a:p>
            <a:pPr algn="ctr"/>
            <a:r>
              <a:rPr lang="en-US" altLang="ko-KR" b="1" dirty="0"/>
              <a:t>SVT(Supraventricular Tachycardia)</a:t>
            </a:r>
            <a:endParaRPr lang="ko-KR" altLang="en-US" b="1" dirty="0"/>
          </a:p>
        </p:txBody>
      </p:sp>
      <p:pic>
        <p:nvPicPr>
          <p:cNvPr id="1026" name="Picture 2" descr="How to Differentiate Between AVRT, AT, AVNRT, and Junctional Tachycardia  Using the Baseline ECG and Intracardiac Tracings | SpringerLink">
            <a:extLst>
              <a:ext uri="{FF2B5EF4-FFF2-40B4-BE49-F238E27FC236}">
                <a16:creationId xmlns:a16="http://schemas.microsoft.com/office/drawing/2014/main" id="{60EFC599-4E42-4F9F-99BC-1301A47A1ED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9058" r="24396"/>
          <a:stretch/>
        </p:blipFill>
        <p:spPr bwMode="auto">
          <a:xfrm>
            <a:off x="1585473" y="1397238"/>
            <a:ext cx="8674416" cy="50697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9AEE06D-360F-402E-909D-5A05AB5C7531}"/>
              </a:ext>
            </a:extLst>
          </p:cNvPr>
          <p:cNvSpPr txBox="1"/>
          <p:nvPr/>
        </p:nvSpPr>
        <p:spPr>
          <a:xfrm>
            <a:off x="8889715" y="6466991"/>
            <a:ext cx="3302285" cy="369332"/>
          </a:xfrm>
          <a:prstGeom prst="rect">
            <a:avLst/>
          </a:prstGeom>
          <a:noFill/>
        </p:spPr>
        <p:txBody>
          <a:bodyPr wrap="square">
            <a:spAutoFit/>
          </a:bodyPr>
          <a:lstStyle/>
          <a:p>
            <a:r>
              <a:rPr lang="en-US" altLang="ko-KR" i="0" dirty="0">
                <a:effectLst/>
                <a:latin typeface="Source Sans Pro" panose="020B0503030403020204" pitchFamily="34" charset="0"/>
                <a:hlinkClick r:id="rId4">
                  <a:extLst>
                    <a:ext uri="{A12FA001-AC4F-418D-AE19-62706E023703}">
                      <ahyp:hlinkClr xmlns:ahyp="http://schemas.microsoft.com/office/drawing/2018/hyperlinkcolor" val="tx"/>
                    </a:ext>
                  </a:extLst>
                </a:hlinkClick>
              </a:rPr>
              <a:t>Cardiac Arrhythmias</a:t>
            </a:r>
            <a:r>
              <a:rPr lang="en-US" altLang="ko-KR" i="0" dirty="0">
                <a:effectLst/>
                <a:latin typeface="Source Sans Pro" panose="020B0503030403020204" pitchFamily="34" charset="0"/>
              </a:rPr>
              <a:t> pp 199-208</a:t>
            </a:r>
            <a:endParaRPr lang="ko-KR" altLang="en-US" dirty="0"/>
          </a:p>
        </p:txBody>
      </p:sp>
    </p:spTree>
    <p:extLst>
      <p:ext uri="{BB962C8B-B14F-4D97-AF65-F5344CB8AC3E}">
        <p14:creationId xmlns:p14="http://schemas.microsoft.com/office/powerpoint/2010/main" val="577032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a:extLst>
              <a:ext uri="{FF2B5EF4-FFF2-40B4-BE49-F238E27FC236}">
                <a16:creationId xmlns:a16="http://schemas.microsoft.com/office/drawing/2014/main" id="{6F9D2E75-CD05-4BC4-9965-6DB83DD306BE}"/>
              </a:ext>
            </a:extLst>
          </p:cNvPr>
          <p:cNvSpPr txBox="1">
            <a:spLocks/>
          </p:cNvSpPr>
          <p:nvPr/>
        </p:nvSpPr>
        <p:spPr>
          <a:xfrm>
            <a:off x="0" y="18316"/>
            <a:ext cx="12192000" cy="1325563"/>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en-US" altLang="ko-KR" b="1" dirty="0"/>
              <a:t>His</a:t>
            </a:r>
            <a:r>
              <a:rPr lang="ko-KR" altLang="en-US" b="1" dirty="0"/>
              <a:t> </a:t>
            </a:r>
            <a:r>
              <a:rPr lang="en-US" altLang="ko-KR" b="1" dirty="0"/>
              <a:t>refractory</a:t>
            </a:r>
            <a:r>
              <a:rPr lang="ko-KR" altLang="en-US" b="1" dirty="0"/>
              <a:t> </a:t>
            </a:r>
            <a:r>
              <a:rPr lang="en-US" altLang="ko-KR" b="1" dirty="0"/>
              <a:t>PVC </a:t>
            </a:r>
            <a:endParaRPr lang="ko-KR" altLang="en-US" dirty="0"/>
          </a:p>
        </p:txBody>
      </p:sp>
      <p:sp>
        <p:nvSpPr>
          <p:cNvPr id="7" name="TextBox 6">
            <a:extLst>
              <a:ext uri="{FF2B5EF4-FFF2-40B4-BE49-F238E27FC236}">
                <a16:creationId xmlns:a16="http://schemas.microsoft.com/office/drawing/2014/main" id="{CD253196-5F90-4778-AF1D-9A37483A0B91}"/>
              </a:ext>
            </a:extLst>
          </p:cNvPr>
          <p:cNvSpPr txBox="1"/>
          <p:nvPr/>
        </p:nvSpPr>
        <p:spPr>
          <a:xfrm>
            <a:off x="10858498" y="6550223"/>
            <a:ext cx="1333502" cy="307777"/>
          </a:xfrm>
          <a:prstGeom prst="rect">
            <a:avLst/>
          </a:prstGeom>
          <a:noFill/>
        </p:spPr>
        <p:txBody>
          <a:bodyPr wrap="square">
            <a:spAutoFit/>
          </a:bodyPr>
          <a:lstStyle/>
          <a:p>
            <a:r>
              <a:rPr lang="ko-KR" altLang="en-US" sz="1400" dirty="0"/>
              <a:t>ep-easy.com</a:t>
            </a:r>
          </a:p>
        </p:txBody>
      </p:sp>
      <p:sp>
        <p:nvSpPr>
          <p:cNvPr id="9" name="직사각형 8">
            <a:extLst>
              <a:ext uri="{FF2B5EF4-FFF2-40B4-BE49-F238E27FC236}">
                <a16:creationId xmlns:a16="http://schemas.microsoft.com/office/drawing/2014/main" id="{9114CD23-E652-9B1A-37B2-2BF2A7EB0343}"/>
              </a:ext>
            </a:extLst>
          </p:cNvPr>
          <p:cNvSpPr/>
          <p:nvPr/>
        </p:nvSpPr>
        <p:spPr>
          <a:xfrm>
            <a:off x="0" y="5293895"/>
            <a:ext cx="3742283" cy="15641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5" name="내용 개체 틀 4">
            <a:extLst>
              <a:ext uri="{FF2B5EF4-FFF2-40B4-BE49-F238E27FC236}">
                <a16:creationId xmlns:a16="http://schemas.microsoft.com/office/drawing/2014/main" id="{C9A0C295-800B-499E-BA94-B928561054D2}"/>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19968"/>
          <a:stretch/>
        </p:blipFill>
        <p:spPr>
          <a:xfrm>
            <a:off x="2228729" y="1622466"/>
            <a:ext cx="7526737" cy="4927757"/>
          </a:xfrm>
        </p:spPr>
      </p:pic>
    </p:spTree>
    <p:extLst>
      <p:ext uri="{BB962C8B-B14F-4D97-AF65-F5344CB8AC3E}">
        <p14:creationId xmlns:p14="http://schemas.microsoft.com/office/powerpoint/2010/main" val="3626146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내용 개체 틀 5">
            <a:extLst>
              <a:ext uri="{FF2B5EF4-FFF2-40B4-BE49-F238E27FC236}">
                <a16:creationId xmlns:a16="http://schemas.microsoft.com/office/drawing/2014/main" id="{B48D7A81-3A9D-4304-B960-592D9ADB60B7}"/>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6200" y="2106467"/>
            <a:ext cx="6019800" cy="3588445"/>
          </a:xfrm>
        </p:spPr>
      </p:pic>
      <p:pic>
        <p:nvPicPr>
          <p:cNvPr id="8" name="내용 개체 틀 7">
            <a:extLst>
              <a:ext uri="{FF2B5EF4-FFF2-40B4-BE49-F238E27FC236}">
                <a16:creationId xmlns:a16="http://schemas.microsoft.com/office/drawing/2014/main" id="{BFB58EE8-F6EE-43AE-A8A2-2E922036D84C}"/>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65250" y="2106467"/>
            <a:ext cx="6026750" cy="3271465"/>
          </a:xfrm>
        </p:spPr>
      </p:pic>
      <p:sp>
        <p:nvSpPr>
          <p:cNvPr id="9" name="제목 1">
            <a:extLst>
              <a:ext uri="{FF2B5EF4-FFF2-40B4-BE49-F238E27FC236}">
                <a16:creationId xmlns:a16="http://schemas.microsoft.com/office/drawing/2014/main" id="{3E214BE4-F75C-481E-A271-CB870F224C19}"/>
              </a:ext>
            </a:extLst>
          </p:cNvPr>
          <p:cNvSpPr txBox="1">
            <a:spLocks noGrp="1"/>
          </p:cNvSpPr>
          <p:nvPr>
            <p:ph type="title"/>
          </p:nvPr>
        </p:nvSpPr>
        <p:spPr>
          <a:xfrm>
            <a:off x="0" y="8875"/>
            <a:ext cx="12198950" cy="1325563"/>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en-US" altLang="ko-KR" b="1" dirty="0"/>
              <a:t>His</a:t>
            </a:r>
            <a:r>
              <a:rPr lang="ko-KR" altLang="en-US" b="1" dirty="0"/>
              <a:t> </a:t>
            </a:r>
            <a:r>
              <a:rPr lang="en-US" altLang="ko-KR" b="1" dirty="0"/>
              <a:t>refractory</a:t>
            </a:r>
            <a:r>
              <a:rPr lang="ko-KR" altLang="en-US" b="1" dirty="0"/>
              <a:t> </a:t>
            </a:r>
            <a:r>
              <a:rPr lang="en-US" altLang="ko-KR" b="1" dirty="0"/>
              <a:t>PVC</a:t>
            </a:r>
            <a:endParaRPr lang="ko-KR" altLang="en-US" dirty="0"/>
          </a:p>
        </p:txBody>
      </p:sp>
      <p:sp>
        <p:nvSpPr>
          <p:cNvPr id="10" name="TextBox 9">
            <a:extLst>
              <a:ext uri="{FF2B5EF4-FFF2-40B4-BE49-F238E27FC236}">
                <a16:creationId xmlns:a16="http://schemas.microsoft.com/office/drawing/2014/main" id="{11818413-769B-4BD4-A7B9-74C5A47B7496}"/>
              </a:ext>
            </a:extLst>
          </p:cNvPr>
          <p:cNvSpPr txBox="1"/>
          <p:nvPr/>
        </p:nvSpPr>
        <p:spPr>
          <a:xfrm>
            <a:off x="10858498" y="6550223"/>
            <a:ext cx="1333502" cy="307777"/>
          </a:xfrm>
          <a:prstGeom prst="rect">
            <a:avLst/>
          </a:prstGeom>
          <a:noFill/>
        </p:spPr>
        <p:txBody>
          <a:bodyPr wrap="square">
            <a:spAutoFit/>
          </a:bodyPr>
          <a:lstStyle/>
          <a:p>
            <a:r>
              <a:rPr lang="ko-KR" altLang="en-US" sz="1400" dirty="0"/>
              <a:t>ep-easy.com</a:t>
            </a:r>
          </a:p>
        </p:txBody>
      </p:sp>
    </p:spTree>
    <p:extLst>
      <p:ext uri="{BB962C8B-B14F-4D97-AF65-F5344CB8AC3E}">
        <p14:creationId xmlns:p14="http://schemas.microsoft.com/office/powerpoint/2010/main" val="3335559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7FDA1-E6E7-10DE-18B9-28E4D536B681}"/>
            </a:ext>
          </a:extLst>
        </p:cNvPr>
        <p:cNvGrpSpPr/>
        <p:nvPr/>
      </p:nvGrpSpPr>
      <p:grpSpPr>
        <a:xfrm>
          <a:off x="0" y="0"/>
          <a:ext cx="0" cy="0"/>
          <a:chOff x="0" y="0"/>
          <a:chExt cx="0" cy="0"/>
        </a:xfrm>
      </p:grpSpPr>
      <p:pic>
        <p:nvPicPr>
          <p:cNvPr id="7" name="그림 6">
            <a:extLst>
              <a:ext uri="{FF2B5EF4-FFF2-40B4-BE49-F238E27FC236}">
                <a16:creationId xmlns:a16="http://schemas.microsoft.com/office/drawing/2014/main" id="{ADC81A24-A10C-5B46-8B6B-10DD3E22CE7E}"/>
              </a:ext>
            </a:extLst>
          </p:cNvPr>
          <p:cNvPicPr>
            <a:picLocks noChangeAspect="1"/>
          </p:cNvPicPr>
          <p:nvPr/>
        </p:nvPicPr>
        <p:blipFill>
          <a:blip r:embed="rId3">
            <a:extLst>
              <a:ext uri="{28A0092B-C50C-407E-A947-70E740481C1C}">
                <a14:useLocalDpi xmlns:a14="http://schemas.microsoft.com/office/drawing/2010/main" val="0"/>
              </a:ext>
            </a:extLst>
          </a:blip>
          <a:srcRect l="9553" b="15901"/>
          <a:stretch/>
        </p:blipFill>
        <p:spPr>
          <a:xfrm>
            <a:off x="0" y="1718232"/>
            <a:ext cx="6905202" cy="4517858"/>
          </a:xfrm>
          <a:prstGeom prst="rect">
            <a:avLst/>
          </a:prstGeom>
        </p:spPr>
      </p:pic>
      <p:sp>
        <p:nvSpPr>
          <p:cNvPr id="2" name="제목 1">
            <a:extLst>
              <a:ext uri="{FF2B5EF4-FFF2-40B4-BE49-F238E27FC236}">
                <a16:creationId xmlns:a16="http://schemas.microsoft.com/office/drawing/2014/main" id="{6707C18E-EE95-DC4E-D29C-75FD9A9B9604}"/>
              </a:ext>
            </a:extLst>
          </p:cNvPr>
          <p:cNvSpPr>
            <a:spLocks noGrp="1"/>
          </p:cNvSpPr>
          <p:nvPr>
            <p:ph type="title"/>
          </p:nvPr>
        </p:nvSpPr>
        <p:spPr>
          <a:xfrm>
            <a:off x="729343" y="0"/>
            <a:ext cx="10515600" cy="1325563"/>
          </a:xfrm>
        </p:spPr>
        <p:txBody>
          <a:bodyPr/>
          <a:lstStyle/>
          <a:p>
            <a:pPr algn="ctr"/>
            <a:r>
              <a:rPr lang="en-US" altLang="ko-KR" b="1" dirty="0"/>
              <a:t>His</a:t>
            </a:r>
            <a:r>
              <a:rPr lang="ko-KR" altLang="en-US" b="1" dirty="0"/>
              <a:t> </a:t>
            </a:r>
            <a:r>
              <a:rPr lang="en-US" altLang="ko-KR" b="1" dirty="0"/>
              <a:t>refractory</a:t>
            </a:r>
            <a:r>
              <a:rPr lang="ko-KR" altLang="en-US" b="1" dirty="0"/>
              <a:t> </a:t>
            </a:r>
            <a:r>
              <a:rPr lang="en-US" altLang="ko-KR" b="1" dirty="0"/>
              <a:t>PVC</a:t>
            </a:r>
            <a:endParaRPr lang="ko-KR" altLang="en-US" b="1" dirty="0"/>
          </a:p>
        </p:txBody>
      </p:sp>
      <p:sp>
        <p:nvSpPr>
          <p:cNvPr id="11" name="TextBox 10">
            <a:extLst>
              <a:ext uri="{FF2B5EF4-FFF2-40B4-BE49-F238E27FC236}">
                <a16:creationId xmlns:a16="http://schemas.microsoft.com/office/drawing/2014/main" id="{A3A79176-B587-DAC5-4207-34DA19FE0577}"/>
              </a:ext>
            </a:extLst>
          </p:cNvPr>
          <p:cNvSpPr txBox="1"/>
          <p:nvPr/>
        </p:nvSpPr>
        <p:spPr>
          <a:xfrm>
            <a:off x="10858498" y="6550223"/>
            <a:ext cx="1333502" cy="307777"/>
          </a:xfrm>
          <a:prstGeom prst="rect">
            <a:avLst/>
          </a:prstGeom>
          <a:noFill/>
        </p:spPr>
        <p:txBody>
          <a:bodyPr wrap="square">
            <a:spAutoFit/>
          </a:bodyPr>
          <a:lstStyle/>
          <a:p>
            <a:r>
              <a:rPr lang="ko-KR" altLang="en-US" sz="1400" dirty="0"/>
              <a:t>ep-easy.com</a:t>
            </a:r>
          </a:p>
        </p:txBody>
      </p:sp>
      <p:sp>
        <p:nvSpPr>
          <p:cNvPr id="12" name="직사각형 11">
            <a:extLst>
              <a:ext uri="{FF2B5EF4-FFF2-40B4-BE49-F238E27FC236}">
                <a16:creationId xmlns:a16="http://schemas.microsoft.com/office/drawing/2014/main" id="{6AE174AA-3CAE-EF88-2DBE-7E8DBCB9D682}"/>
              </a:ext>
            </a:extLst>
          </p:cNvPr>
          <p:cNvSpPr/>
          <p:nvPr/>
        </p:nvSpPr>
        <p:spPr>
          <a:xfrm>
            <a:off x="3840392" y="2103437"/>
            <a:ext cx="3099517" cy="13255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9" name="Picture 2" descr="Entrainment and Resetting Diagram">
            <a:extLst>
              <a:ext uri="{FF2B5EF4-FFF2-40B4-BE49-F238E27FC236}">
                <a16:creationId xmlns:a16="http://schemas.microsoft.com/office/drawing/2014/main" id="{43037202-D503-817C-78EC-164194C037C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8663" r="12993" b="25359"/>
          <a:stretch/>
        </p:blipFill>
        <p:spPr bwMode="auto">
          <a:xfrm>
            <a:off x="4557455" y="2244251"/>
            <a:ext cx="7634545" cy="2369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6219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4797A29E-40EE-402E-97AB-CBCD6E8348D8}"/>
              </a:ext>
            </a:extLst>
          </p:cNvPr>
          <p:cNvSpPr>
            <a:spLocks noGrp="1"/>
          </p:cNvSpPr>
          <p:nvPr>
            <p:ph type="title"/>
          </p:nvPr>
        </p:nvSpPr>
        <p:spPr>
          <a:xfrm>
            <a:off x="838200" y="0"/>
            <a:ext cx="10515600" cy="1325563"/>
          </a:xfrm>
        </p:spPr>
        <p:txBody>
          <a:bodyPr/>
          <a:lstStyle/>
          <a:p>
            <a:pPr algn="ctr"/>
            <a:r>
              <a:rPr lang="en-US" altLang="ko-KR" b="1" dirty="0"/>
              <a:t>His</a:t>
            </a:r>
            <a:r>
              <a:rPr lang="ko-KR" altLang="en-US" b="1" dirty="0"/>
              <a:t> </a:t>
            </a:r>
            <a:r>
              <a:rPr lang="en-US" altLang="ko-KR" b="1" dirty="0"/>
              <a:t>refractory</a:t>
            </a:r>
            <a:r>
              <a:rPr lang="ko-KR" altLang="en-US" b="1" dirty="0"/>
              <a:t> </a:t>
            </a:r>
            <a:r>
              <a:rPr lang="en-US" altLang="ko-KR" b="1" dirty="0"/>
              <a:t>PVC</a:t>
            </a:r>
            <a:endParaRPr lang="ko-KR" altLang="en-US" dirty="0"/>
          </a:p>
        </p:txBody>
      </p:sp>
      <p:pic>
        <p:nvPicPr>
          <p:cNvPr id="4" name="내용 개체 틀 3">
            <a:extLst>
              <a:ext uri="{FF2B5EF4-FFF2-40B4-BE49-F238E27FC236}">
                <a16:creationId xmlns:a16="http://schemas.microsoft.com/office/drawing/2014/main" id="{71CB3B5F-CAD9-49AA-BA1B-867E4E45451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85900" y="1208344"/>
            <a:ext cx="9079212" cy="5649656"/>
          </a:xfrm>
          <a:prstGeom prst="rect">
            <a:avLst/>
          </a:prstGeom>
        </p:spPr>
      </p:pic>
      <p:sp>
        <p:nvSpPr>
          <p:cNvPr id="5" name="TextBox 4">
            <a:extLst>
              <a:ext uri="{FF2B5EF4-FFF2-40B4-BE49-F238E27FC236}">
                <a16:creationId xmlns:a16="http://schemas.microsoft.com/office/drawing/2014/main" id="{FE71D26E-B428-4427-91F6-943739593C59}"/>
              </a:ext>
            </a:extLst>
          </p:cNvPr>
          <p:cNvSpPr txBox="1"/>
          <p:nvPr/>
        </p:nvSpPr>
        <p:spPr>
          <a:xfrm>
            <a:off x="10858498" y="6550223"/>
            <a:ext cx="1333502" cy="307777"/>
          </a:xfrm>
          <a:prstGeom prst="rect">
            <a:avLst/>
          </a:prstGeom>
          <a:noFill/>
        </p:spPr>
        <p:txBody>
          <a:bodyPr wrap="square">
            <a:spAutoFit/>
          </a:bodyPr>
          <a:lstStyle/>
          <a:p>
            <a:r>
              <a:rPr lang="ko-KR" altLang="en-US" sz="1400" dirty="0"/>
              <a:t>ep-easy.com</a:t>
            </a:r>
          </a:p>
        </p:txBody>
      </p:sp>
    </p:spTree>
    <p:extLst>
      <p:ext uri="{BB962C8B-B14F-4D97-AF65-F5344CB8AC3E}">
        <p14:creationId xmlns:p14="http://schemas.microsoft.com/office/powerpoint/2010/main" val="3823999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CAF6E-2712-B282-95DE-286F50362828}"/>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79486706-F609-DACF-1F29-AFE6670EED81}"/>
              </a:ext>
            </a:extLst>
          </p:cNvPr>
          <p:cNvSpPr>
            <a:spLocks noGrp="1"/>
          </p:cNvSpPr>
          <p:nvPr>
            <p:ph type="title"/>
          </p:nvPr>
        </p:nvSpPr>
        <p:spPr>
          <a:xfrm>
            <a:off x="937054" y="22224"/>
            <a:ext cx="10515600" cy="1325563"/>
          </a:xfrm>
        </p:spPr>
        <p:txBody>
          <a:bodyPr/>
          <a:lstStyle/>
          <a:p>
            <a:pPr algn="ctr"/>
            <a:r>
              <a:rPr lang="en-US" altLang="ko-KR" b="1" dirty="0"/>
              <a:t>Case</a:t>
            </a:r>
            <a:endParaRPr lang="ko-KR" altLang="en-US" b="1" dirty="0"/>
          </a:p>
        </p:txBody>
      </p:sp>
      <p:pic>
        <p:nvPicPr>
          <p:cNvPr id="5122" name="Picture 2">
            <a:extLst>
              <a:ext uri="{FF2B5EF4-FFF2-40B4-BE49-F238E27FC236}">
                <a16:creationId xmlns:a16="http://schemas.microsoft.com/office/drawing/2014/main" id="{E88E5335-E7DA-9469-F524-967D92FE46BF}"/>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2680"/>
          <a:stretch/>
        </p:blipFill>
        <p:spPr bwMode="auto">
          <a:xfrm>
            <a:off x="2354036" y="1023257"/>
            <a:ext cx="7472638" cy="552696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EDF355E-0D7C-5C34-6B5C-C3016F11AD1C}"/>
              </a:ext>
            </a:extLst>
          </p:cNvPr>
          <p:cNvSpPr txBox="1"/>
          <p:nvPr/>
        </p:nvSpPr>
        <p:spPr>
          <a:xfrm>
            <a:off x="2305050" y="6550223"/>
            <a:ext cx="9886950" cy="307777"/>
          </a:xfrm>
          <a:prstGeom prst="rect">
            <a:avLst/>
          </a:prstGeom>
          <a:noFill/>
        </p:spPr>
        <p:txBody>
          <a:bodyPr wrap="square">
            <a:spAutoFit/>
          </a:bodyPr>
          <a:lstStyle/>
          <a:p>
            <a:r>
              <a:rPr lang="en-US" altLang="ko-KR" sz="1400" dirty="0"/>
              <a:t>K </a:t>
            </a:r>
            <a:r>
              <a:rPr lang="en-US" altLang="ko-KR" sz="1400" dirty="0" err="1"/>
              <a:t>Kanjwal</a:t>
            </a:r>
            <a:r>
              <a:rPr lang="en-US" altLang="ko-KR" sz="1400" dirty="0"/>
              <a:t>, A George and S K </a:t>
            </a:r>
            <a:r>
              <a:rPr lang="en-US" altLang="ko-KR" sz="1400" dirty="0" err="1"/>
              <a:t>Mainigi</a:t>
            </a:r>
            <a:r>
              <a:rPr lang="en-US" altLang="ko-KR" sz="1400" dirty="0"/>
              <a:t>. The Journal of Innovations in Cardiac Rhythm Management, 4 (2013), 1217–1230</a:t>
            </a:r>
            <a:endParaRPr lang="ko-KR" altLang="en-US" sz="1400" dirty="0"/>
          </a:p>
        </p:txBody>
      </p:sp>
    </p:spTree>
    <p:extLst>
      <p:ext uri="{BB962C8B-B14F-4D97-AF65-F5344CB8AC3E}">
        <p14:creationId xmlns:p14="http://schemas.microsoft.com/office/powerpoint/2010/main" val="40430404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41ACEFB-4BB3-41C5-81C7-71284FEA422B}"/>
              </a:ext>
            </a:extLst>
          </p:cNvPr>
          <p:cNvSpPr>
            <a:spLocks noGrp="1"/>
          </p:cNvSpPr>
          <p:nvPr>
            <p:ph type="title"/>
          </p:nvPr>
        </p:nvSpPr>
        <p:spPr>
          <a:xfrm>
            <a:off x="838200" y="18316"/>
            <a:ext cx="10515600" cy="1325563"/>
          </a:xfrm>
        </p:spPr>
        <p:txBody>
          <a:bodyPr/>
          <a:lstStyle/>
          <a:p>
            <a:pPr algn="ctr"/>
            <a:r>
              <a:rPr lang="en-US" altLang="ko-KR" b="1" dirty="0"/>
              <a:t>His</a:t>
            </a:r>
            <a:r>
              <a:rPr lang="ko-KR" altLang="en-US" b="1" dirty="0"/>
              <a:t> </a:t>
            </a:r>
            <a:r>
              <a:rPr lang="en-US" altLang="ko-KR" b="1" dirty="0"/>
              <a:t>refractory</a:t>
            </a:r>
            <a:r>
              <a:rPr lang="ko-KR" altLang="en-US" b="1" dirty="0"/>
              <a:t> </a:t>
            </a:r>
            <a:r>
              <a:rPr lang="en-US" altLang="ko-KR" b="1" dirty="0"/>
              <a:t>PVC</a:t>
            </a:r>
            <a:endParaRPr lang="ko-KR" altLang="en-US" dirty="0"/>
          </a:p>
        </p:txBody>
      </p:sp>
      <p:pic>
        <p:nvPicPr>
          <p:cNvPr id="5" name="내용 개체 틀 4">
            <a:extLst>
              <a:ext uri="{FF2B5EF4-FFF2-40B4-BE49-F238E27FC236}">
                <a16:creationId xmlns:a16="http://schemas.microsoft.com/office/drawing/2014/main" id="{D5354461-2D58-4F60-B831-405A0180082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540" y="2203559"/>
            <a:ext cx="5569236" cy="2921150"/>
          </a:xfrm>
        </p:spPr>
      </p:pic>
      <p:pic>
        <p:nvPicPr>
          <p:cNvPr id="7" name="그림 6">
            <a:extLst>
              <a:ext uri="{FF2B5EF4-FFF2-40B4-BE49-F238E27FC236}">
                <a16:creationId xmlns:a16="http://schemas.microsoft.com/office/drawing/2014/main" id="{91FB8955-890B-4672-B1B2-FEF1D08618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8776" y="2149206"/>
            <a:ext cx="6603223" cy="3591637"/>
          </a:xfrm>
          <a:prstGeom prst="rect">
            <a:avLst/>
          </a:prstGeom>
        </p:spPr>
      </p:pic>
      <p:sp>
        <p:nvSpPr>
          <p:cNvPr id="8" name="TextBox 7">
            <a:extLst>
              <a:ext uri="{FF2B5EF4-FFF2-40B4-BE49-F238E27FC236}">
                <a16:creationId xmlns:a16="http://schemas.microsoft.com/office/drawing/2014/main" id="{E36A223B-6BCA-485C-8125-E4CAAC028041}"/>
              </a:ext>
            </a:extLst>
          </p:cNvPr>
          <p:cNvSpPr txBox="1"/>
          <p:nvPr/>
        </p:nvSpPr>
        <p:spPr>
          <a:xfrm>
            <a:off x="10858498" y="6550223"/>
            <a:ext cx="1333502" cy="307777"/>
          </a:xfrm>
          <a:prstGeom prst="rect">
            <a:avLst/>
          </a:prstGeom>
          <a:noFill/>
        </p:spPr>
        <p:txBody>
          <a:bodyPr wrap="square">
            <a:spAutoFit/>
          </a:bodyPr>
          <a:lstStyle/>
          <a:p>
            <a:r>
              <a:rPr lang="ko-KR" altLang="en-US" sz="1400" dirty="0"/>
              <a:t>ep-easy.com</a:t>
            </a:r>
          </a:p>
        </p:txBody>
      </p:sp>
    </p:spTree>
    <p:extLst>
      <p:ext uri="{BB962C8B-B14F-4D97-AF65-F5344CB8AC3E}">
        <p14:creationId xmlns:p14="http://schemas.microsoft.com/office/powerpoint/2010/main" val="356835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E48FF-5B7C-23F2-2E81-CF7CA9588276}"/>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57803894-506D-1DA5-4FC3-B0DC7DE91846}"/>
              </a:ext>
            </a:extLst>
          </p:cNvPr>
          <p:cNvSpPr>
            <a:spLocks noGrp="1"/>
          </p:cNvSpPr>
          <p:nvPr>
            <p:ph type="title"/>
          </p:nvPr>
        </p:nvSpPr>
        <p:spPr>
          <a:xfrm>
            <a:off x="0" y="18255"/>
            <a:ext cx="12192000" cy="1325563"/>
          </a:xfrm>
        </p:spPr>
        <p:txBody>
          <a:bodyPr/>
          <a:lstStyle/>
          <a:p>
            <a:pPr algn="ctr"/>
            <a:r>
              <a:rPr lang="en-US" altLang="ko-KR" b="1" dirty="0"/>
              <a:t>VOP (Ventricular Overdrive Pacing)</a:t>
            </a:r>
            <a:endParaRPr lang="ko-KR" altLang="en-US" b="1" dirty="0"/>
          </a:p>
        </p:txBody>
      </p:sp>
      <p:sp>
        <p:nvSpPr>
          <p:cNvPr id="3" name="내용 개체 틀 2">
            <a:extLst>
              <a:ext uri="{FF2B5EF4-FFF2-40B4-BE49-F238E27FC236}">
                <a16:creationId xmlns:a16="http://schemas.microsoft.com/office/drawing/2014/main" id="{325F86E3-98D1-4AD3-83FB-2E6F8B01EEA8}"/>
              </a:ext>
            </a:extLst>
          </p:cNvPr>
          <p:cNvSpPr>
            <a:spLocks noGrp="1"/>
          </p:cNvSpPr>
          <p:nvPr>
            <p:ph idx="1"/>
          </p:nvPr>
        </p:nvSpPr>
        <p:spPr>
          <a:xfrm>
            <a:off x="0" y="1890542"/>
            <a:ext cx="4826309" cy="4245564"/>
          </a:xfrm>
        </p:spPr>
        <p:txBody>
          <a:bodyPr>
            <a:normAutofit/>
          </a:bodyPr>
          <a:lstStyle/>
          <a:p>
            <a:pPr>
              <a:lnSpc>
                <a:spcPct val="150000"/>
              </a:lnSpc>
            </a:pPr>
            <a:r>
              <a:rPr lang="en-US" altLang="ko-KR" dirty="0"/>
              <a:t>Repeated</a:t>
            </a:r>
            <a:r>
              <a:rPr lang="ko-KR" altLang="en-US" dirty="0"/>
              <a:t> </a:t>
            </a:r>
            <a:r>
              <a:rPr lang="en-US" altLang="ko-KR" dirty="0"/>
              <a:t>Resetting</a:t>
            </a:r>
          </a:p>
          <a:p>
            <a:pPr>
              <a:lnSpc>
                <a:spcPct val="150000"/>
              </a:lnSpc>
            </a:pPr>
            <a:r>
              <a:rPr lang="en-US" altLang="ko-KR" dirty="0"/>
              <a:t>Pacing CL : 30ms shorter than TCL </a:t>
            </a:r>
          </a:p>
          <a:p>
            <a:pPr>
              <a:lnSpc>
                <a:spcPct val="150000"/>
              </a:lnSpc>
            </a:pPr>
            <a:r>
              <a:rPr lang="en-US" altLang="ko-KR" dirty="0"/>
              <a:t>Pacing site : RV</a:t>
            </a:r>
          </a:p>
          <a:p>
            <a:pPr lvl="1">
              <a:lnSpc>
                <a:spcPct val="150000"/>
              </a:lnSpc>
            </a:pPr>
            <a:r>
              <a:rPr lang="en-US" altLang="ko-KR" dirty="0"/>
              <a:t>close circuit in AVRT</a:t>
            </a:r>
          </a:p>
          <a:p>
            <a:pPr lvl="1">
              <a:lnSpc>
                <a:spcPct val="150000"/>
              </a:lnSpc>
            </a:pPr>
            <a:r>
              <a:rPr lang="en-US" altLang="ko-KR" dirty="0"/>
              <a:t>distant circuit in AVNRT</a:t>
            </a:r>
          </a:p>
          <a:p>
            <a:endParaRPr lang="ko-KR" altLang="en-US" dirty="0"/>
          </a:p>
        </p:txBody>
      </p:sp>
      <p:pic>
        <p:nvPicPr>
          <p:cNvPr id="6" name="Picture 2" descr="Entrainment of orthodromic AVRT is depicted in the left panel showing fusion due to wavefront collision in ventricular muscle (manifest entrainment). Entrainment of AVNRT is depicted in the right panel: in order to reach the AVN, the antidromic wavefront (blue) must be delivered prior to His bundle refractoriness, which is so early that it depolarizes all of the ventricular muscle, and the QRS complex morphology is that of a paced beat. Collision of the stimulated antidromic wavefront with the orthodromic wavefront from the previous beat occurs entirely within the AV node, where no recordings are available, so evidence of fusion is unavailable (concealed entrainment), regardless of the type of AVNRT circuit. Also, note that the pacing site is close to or part of the AVRT circuit on the left, but far from the AVNRT circuit on the right. Hence, the PPI-TCL difference is well suited for differentiating AVRT from AVNRT. Furthermore, the PPI-TCL and SA-VA differences ought to be longer after entraining AVNRT by pacing from a basal site (B) than an apical one (A). AVRT=atrioventricular reciprocating tachycardia; AVN=atrioventricular node AVNRT= AVN reentry tachycardia.">
            <a:extLst>
              <a:ext uri="{FF2B5EF4-FFF2-40B4-BE49-F238E27FC236}">
                <a16:creationId xmlns:a16="http://schemas.microsoft.com/office/drawing/2014/main" id="{2AF06C57-FECF-9E91-89BD-25142AB8FA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55" b="5811"/>
          <a:stretch/>
        </p:blipFill>
        <p:spPr bwMode="auto">
          <a:xfrm>
            <a:off x="4826309" y="1792706"/>
            <a:ext cx="7281456"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94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92C16-1EBB-640D-1584-D192101F43A8}"/>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22434B81-37DF-37E3-098A-A51B23114171}"/>
              </a:ext>
            </a:extLst>
          </p:cNvPr>
          <p:cNvSpPr>
            <a:spLocks noGrp="1"/>
          </p:cNvSpPr>
          <p:nvPr>
            <p:ph type="title"/>
          </p:nvPr>
        </p:nvSpPr>
        <p:spPr>
          <a:xfrm>
            <a:off x="0" y="18255"/>
            <a:ext cx="12192000" cy="1325563"/>
          </a:xfrm>
        </p:spPr>
        <p:txBody>
          <a:bodyPr/>
          <a:lstStyle/>
          <a:p>
            <a:pPr algn="ctr"/>
            <a:r>
              <a:rPr lang="en-US" altLang="ko-KR" b="1" dirty="0"/>
              <a:t>Transition Zone Analysis</a:t>
            </a:r>
            <a:endParaRPr lang="ko-KR" altLang="en-US" b="1" dirty="0"/>
          </a:p>
        </p:txBody>
      </p:sp>
      <p:pic>
        <p:nvPicPr>
          <p:cNvPr id="4" name="Picture 2">
            <a:extLst>
              <a:ext uri="{FF2B5EF4-FFF2-40B4-BE49-F238E27FC236}">
                <a16:creationId xmlns:a16="http://schemas.microsoft.com/office/drawing/2014/main" id="{040E511C-0FED-FC8B-FF2D-D81D019D4A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26" t="8265" r="67533" b="1649"/>
          <a:stretch/>
        </p:blipFill>
        <p:spPr bwMode="auto">
          <a:xfrm>
            <a:off x="1" y="1300965"/>
            <a:ext cx="1377806" cy="5557036"/>
          </a:xfrm>
          <a:prstGeom prst="rect">
            <a:avLst/>
          </a:prstGeom>
          <a:noFill/>
          <a:extLst>
            <a:ext uri="{909E8E84-426E-40DD-AFC4-6F175D3DCCD1}">
              <a14:hiddenFill xmlns:a14="http://schemas.microsoft.com/office/drawing/2010/main">
                <a:solidFill>
                  <a:srgbClr val="FFFFFF"/>
                </a:solidFill>
              </a14:hiddenFill>
            </a:ext>
          </a:extLst>
        </p:spPr>
      </p:pic>
      <p:pic>
        <p:nvPicPr>
          <p:cNvPr id="5" name="내용 개체 틀 5" descr="그림, 스케치, 라인 아트, 클립아트이(가) 표시된 사진&#10;&#10;자동 생성된 설명">
            <a:extLst>
              <a:ext uri="{FF2B5EF4-FFF2-40B4-BE49-F238E27FC236}">
                <a16:creationId xmlns:a16="http://schemas.microsoft.com/office/drawing/2014/main" id="{78421790-1136-9CED-1253-B4999E0145F0}"/>
              </a:ext>
            </a:extLst>
          </p:cNvPr>
          <p:cNvPicPr>
            <a:picLocks noChangeAspect="1"/>
          </p:cNvPicPr>
          <p:nvPr/>
        </p:nvPicPr>
        <p:blipFill>
          <a:blip r:embed="rId4">
            <a:extLst>
              <a:ext uri="{28A0092B-C50C-407E-A947-70E740481C1C}">
                <a14:useLocalDpi xmlns:a14="http://schemas.microsoft.com/office/drawing/2010/main" val="0"/>
              </a:ext>
            </a:extLst>
          </a:blip>
          <a:srcRect r="66156" b="8847"/>
          <a:stretch/>
        </p:blipFill>
        <p:spPr>
          <a:xfrm>
            <a:off x="1377807" y="1926607"/>
            <a:ext cx="3198966" cy="4054149"/>
          </a:xfrm>
          <a:prstGeom prst="rect">
            <a:avLst/>
          </a:prstGeom>
        </p:spPr>
      </p:pic>
      <p:pic>
        <p:nvPicPr>
          <p:cNvPr id="7" name="내용 개체 틀 5" descr="텍스트, 폰트, 친필, 도표이(가) 표시된 사진&#10;&#10;자동 생성된 설명">
            <a:extLst>
              <a:ext uri="{FF2B5EF4-FFF2-40B4-BE49-F238E27FC236}">
                <a16:creationId xmlns:a16="http://schemas.microsoft.com/office/drawing/2014/main" id="{4E75C9E5-5B4D-832A-FBE9-AEE339B02677}"/>
              </a:ext>
            </a:extLst>
          </p:cNvPr>
          <p:cNvPicPr>
            <a:picLocks noChangeAspect="1"/>
          </p:cNvPicPr>
          <p:nvPr/>
        </p:nvPicPr>
        <p:blipFill>
          <a:blip r:embed="rId5">
            <a:extLst>
              <a:ext uri="{28A0092B-C50C-407E-A947-70E740481C1C}">
                <a14:useLocalDpi xmlns:a14="http://schemas.microsoft.com/office/drawing/2010/main" val="0"/>
              </a:ext>
            </a:extLst>
          </a:blip>
          <a:srcRect b="6605"/>
          <a:stretch/>
        </p:blipFill>
        <p:spPr>
          <a:xfrm>
            <a:off x="4144041" y="1282710"/>
            <a:ext cx="8047958" cy="5557035"/>
          </a:xfrm>
          <a:prstGeom prst="rect">
            <a:avLst/>
          </a:prstGeom>
        </p:spPr>
      </p:pic>
    </p:spTree>
    <p:extLst>
      <p:ext uri="{BB962C8B-B14F-4D97-AF65-F5344CB8AC3E}">
        <p14:creationId xmlns:p14="http://schemas.microsoft.com/office/powerpoint/2010/main" val="4182664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4303BD29-37B8-2988-4E6E-DF89CA0639D1}"/>
              </a:ext>
            </a:extLst>
          </p:cNvPr>
          <p:cNvSpPr>
            <a:spLocks noGrp="1"/>
          </p:cNvSpPr>
          <p:nvPr>
            <p:ph type="title"/>
          </p:nvPr>
        </p:nvSpPr>
        <p:spPr>
          <a:xfrm>
            <a:off x="838200" y="18255"/>
            <a:ext cx="10515600" cy="1325563"/>
          </a:xfrm>
        </p:spPr>
        <p:txBody>
          <a:bodyPr/>
          <a:lstStyle/>
          <a:p>
            <a:pPr algn="ctr"/>
            <a:r>
              <a:rPr lang="en-US" altLang="ko-KR" b="1" dirty="0"/>
              <a:t>Transition Zone Analysis</a:t>
            </a:r>
            <a:endParaRPr lang="ko-KR" altLang="en-US" b="1" dirty="0"/>
          </a:p>
        </p:txBody>
      </p:sp>
      <p:pic>
        <p:nvPicPr>
          <p:cNvPr id="6" name="내용 개체 틀 5" descr="텍스트, 도표, 라인, 폰트이(가) 표시된 사진&#10;&#10;자동 생성된 설명">
            <a:extLst>
              <a:ext uri="{FF2B5EF4-FFF2-40B4-BE49-F238E27FC236}">
                <a16:creationId xmlns:a16="http://schemas.microsoft.com/office/drawing/2014/main" id="{B433B825-22EA-CD6A-B150-DEF4BAE5123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b="6054"/>
          <a:stretch/>
        </p:blipFill>
        <p:spPr>
          <a:xfrm>
            <a:off x="4356306" y="1343818"/>
            <a:ext cx="7835694" cy="5495927"/>
          </a:xfrm>
        </p:spPr>
      </p:pic>
      <p:sp>
        <p:nvSpPr>
          <p:cNvPr id="7" name="TextBox 6">
            <a:extLst>
              <a:ext uri="{FF2B5EF4-FFF2-40B4-BE49-F238E27FC236}">
                <a16:creationId xmlns:a16="http://schemas.microsoft.com/office/drawing/2014/main" id="{10595B37-2B1F-2910-C4FF-67A5D8258463}"/>
              </a:ext>
            </a:extLst>
          </p:cNvPr>
          <p:cNvSpPr txBox="1"/>
          <p:nvPr/>
        </p:nvSpPr>
        <p:spPr>
          <a:xfrm>
            <a:off x="7223936" y="6550223"/>
            <a:ext cx="4968064" cy="307777"/>
          </a:xfrm>
          <a:prstGeom prst="rect">
            <a:avLst/>
          </a:prstGeom>
          <a:noFill/>
        </p:spPr>
        <p:txBody>
          <a:bodyPr wrap="square">
            <a:spAutoFit/>
          </a:bodyPr>
          <a:lstStyle/>
          <a:p>
            <a:r>
              <a:rPr lang="en-US" altLang="ko-KR" sz="1400" dirty="0"/>
              <a:t>NAGASHIMA et al. Journal of Arrhythmia. 2024;40:767–785.</a:t>
            </a:r>
            <a:endParaRPr lang="ko-KR" altLang="en-US" sz="1400" dirty="0"/>
          </a:p>
        </p:txBody>
      </p:sp>
      <p:pic>
        <p:nvPicPr>
          <p:cNvPr id="3" name="내용 개체 틀 5" descr="그림, 스케치, 라인 아트, 클립아트이(가) 표시된 사진&#10;&#10;자동 생성된 설명">
            <a:extLst>
              <a:ext uri="{FF2B5EF4-FFF2-40B4-BE49-F238E27FC236}">
                <a16:creationId xmlns:a16="http://schemas.microsoft.com/office/drawing/2014/main" id="{564541C8-DFAB-0FDB-75DD-1BFD2A963A2C}"/>
              </a:ext>
            </a:extLst>
          </p:cNvPr>
          <p:cNvPicPr>
            <a:picLocks noChangeAspect="1"/>
          </p:cNvPicPr>
          <p:nvPr/>
        </p:nvPicPr>
        <p:blipFill>
          <a:blip r:embed="rId4">
            <a:extLst>
              <a:ext uri="{28A0092B-C50C-407E-A947-70E740481C1C}">
                <a14:useLocalDpi xmlns:a14="http://schemas.microsoft.com/office/drawing/2010/main" val="0"/>
              </a:ext>
            </a:extLst>
          </a:blip>
          <a:srcRect l="50468" t="344" r="11849" b="9111"/>
          <a:stretch/>
        </p:blipFill>
        <p:spPr>
          <a:xfrm>
            <a:off x="-1" y="1911622"/>
            <a:ext cx="4356307" cy="4925333"/>
          </a:xfrm>
          <a:prstGeom prst="rect">
            <a:avLst/>
          </a:prstGeom>
        </p:spPr>
      </p:pic>
    </p:spTree>
    <p:extLst>
      <p:ext uri="{BB962C8B-B14F-4D97-AF65-F5344CB8AC3E}">
        <p14:creationId xmlns:p14="http://schemas.microsoft.com/office/powerpoint/2010/main" val="41507258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34E3DD3-A665-2AEE-9E0D-DF630D0F290A}"/>
              </a:ext>
            </a:extLst>
          </p:cNvPr>
          <p:cNvSpPr>
            <a:spLocks noGrp="1"/>
          </p:cNvSpPr>
          <p:nvPr>
            <p:ph type="title"/>
          </p:nvPr>
        </p:nvSpPr>
        <p:spPr>
          <a:xfrm>
            <a:off x="0" y="0"/>
            <a:ext cx="12192000" cy="1325563"/>
          </a:xfrm>
        </p:spPr>
        <p:txBody>
          <a:bodyPr/>
          <a:lstStyle/>
          <a:p>
            <a:pPr algn="ctr"/>
            <a:r>
              <a:rPr lang="en-US" altLang="ko-KR" b="1" dirty="0"/>
              <a:t>Orthodromic His capture </a:t>
            </a:r>
            <a:endParaRPr lang="ko-KR" altLang="en-US" b="1" dirty="0"/>
          </a:p>
        </p:txBody>
      </p:sp>
      <p:pic>
        <p:nvPicPr>
          <p:cNvPr id="6" name="내용 개체 틀 5" descr="텍스트, 스크린샷, 도표이(가) 표시된 사진&#10;&#10;자동 생성된 설명">
            <a:extLst>
              <a:ext uri="{FF2B5EF4-FFF2-40B4-BE49-F238E27FC236}">
                <a16:creationId xmlns:a16="http://schemas.microsoft.com/office/drawing/2014/main" id="{403C50BB-EAE7-06ED-4A5F-4418208645C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19291" t="17474" r="51304" b="13972"/>
          <a:stretch/>
        </p:blipFill>
        <p:spPr>
          <a:xfrm>
            <a:off x="-1" y="1325562"/>
            <a:ext cx="4520165" cy="5532438"/>
          </a:xfrm>
        </p:spPr>
      </p:pic>
      <p:pic>
        <p:nvPicPr>
          <p:cNvPr id="8" name="내용 개체 틀 7" descr="텍스트, 도표, 친필, 폰트이(가) 표시된 사진&#10;&#10;자동 생성된 설명">
            <a:extLst>
              <a:ext uri="{FF2B5EF4-FFF2-40B4-BE49-F238E27FC236}">
                <a16:creationId xmlns:a16="http://schemas.microsoft.com/office/drawing/2014/main" id="{8E3A7A2A-98E7-F84C-0986-EBC5B79F55A9}"/>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t="6144"/>
          <a:stretch/>
        </p:blipFill>
        <p:spPr>
          <a:xfrm>
            <a:off x="5139213" y="1325563"/>
            <a:ext cx="7052787" cy="5532438"/>
          </a:xfrm>
        </p:spPr>
      </p:pic>
      <p:sp>
        <p:nvSpPr>
          <p:cNvPr id="11" name="TextBox 10">
            <a:extLst>
              <a:ext uri="{FF2B5EF4-FFF2-40B4-BE49-F238E27FC236}">
                <a16:creationId xmlns:a16="http://schemas.microsoft.com/office/drawing/2014/main" id="{65339B08-4506-0A18-3133-9339CD938691}"/>
              </a:ext>
            </a:extLst>
          </p:cNvPr>
          <p:cNvSpPr txBox="1"/>
          <p:nvPr/>
        </p:nvSpPr>
        <p:spPr>
          <a:xfrm>
            <a:off x="7196254" y="6550223"/>
            <a:ext cx="4995746" cy="307777"/>
          </a:xfrm>
          <a:prstGeom prst="rect">
            <a:avLst/>
          </a:prstGeom>
          <a:noFill/>
        </p:spPr>
        <p:txBody>
          <a:bodyPr wrap="square">
            <a:spAutoFit/>
          </a:bodyPr>
          <a:lstStyle/>
          <a:p>
            <a:r>
              <a:rPr lang="en-US" altLang="ko-KR" sz="1400" dirty="0"/>
              <a:t>NAGASHIMA et al. Journal of Arrhythmia. 2024;40:767–785.</a:t>
            </a:r>
            <a:endParaRPr lang="ko-KR" altLang="en-US" sz="1400" dirty="0"/>
          </a:p>
        </p:txBody>
      </p:sp>
    </p:spTree>
    <p:extLst>
      <p:ext uri="{BB962C8B-B14F-4D97-AF65-F5344CB8AC3E}">
        <p14:creationId xmlns:p14="http://schemas.microsoft.com/office/powerpoint/2010/main" val="3029307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80FC627A-A695-405E-8321-2ECFCAC7C8A6}"/>
              </a:ext>
            </a:extLst>
          </p:cNvPr>
          <p:cNvSpPr>
            <a:spLocks noGrp="1"/>
          </p:cNvSpPr>
          <p:nvPr>
            <p:ph type="title"/>
          </p:nvPr>
        </p:nvSpPr>
        <p:spPr>
          <a:xfrm>
            <a:off x="0" y="18255"/>
            <a:ext cx="12192000" cy="1325563"/>
          </a:xfrm>
        </p:spPr>
        <p:txBody>
          <a:bodyPr/>
          <a:lstStyle/>
          <a:p>
            <a:pPr algn="ctr"/>
            <a:r>
              <a:rPr lang="en-US" altLang="ko-KR" b="1" dirty="0">
                <a:latin typeface="arial" panose="020B0604020202020204" pitchFamily="34" charset="0"/>
                <a:cs typeface="Baekmuk Gulim" charset="0"/>
              </a:rPr>
              <a:t>Mechanisms of SVT</a:t>
            </a:r>
            <a:endParaRPr lang="ko-KR" altLang="en-US" b="1" dirty="0"/>
          </a:p>
        </p:txBody>
      </p:sp>
      <p:pic>
        <p:nvPicPr>
          <p:cNvPr id="4" name="Picture 2">
            <a:extLst>
              <a:ext uri="{FF2B5EF4-FFF2-40B4-BE49-F238E27FC236}">
                <a16:creationId xmlns:a16="http://schemas.microsoft.com/office/drawing/2014/main" id="{324A4857-2B2C-4AD8-AF5F-4A4B098EE99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764003" y="1097280"/>
            <a:ext cx="4611343" cy="57424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3">
            <a:extLst>
              <a:ext uri="{FF2B5EF4-FFF2-40B4-BE49-F238E27FC236}">
                <a16:creationId xmlns:a16="http://schemas.microsoft.com/office/drawing/2014/main" id="{9E6B584D-00FE-4B7E-95DB-4E22818D8F58}"/>
              </a:ext>
            </a:extLst>
          </p:cNvPr>
          <p:cNvSpPr txBox="1">
            <a:spLocks noChangeArrowheads="1"/>
          </p:cNvSpPr>
          <p:nvPr/>
        </p:nvSpPr>
        <p:spPr bwMode="auto">
          <a:xfrm>
            <a:off x="8444465" y="6584338"/>
            <a:ext cx="3747535" cy="2571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9pPr>
          </a:lstStyle>
          <a:p>
            <a:r>
              <a:rPr lang="en-US" altLang="ko-KR" dirty="0">
                <a:solidFill>
                  <a:schemeClr val="tx1"/>
                </a:solidFill>
              </a:rPr>
              <a:t>Mayo Clinic Proceedings 2018 931825-1841</a:t>
            </a:r>
          </a:p>
        </p:txBody>
      </p:sp>
    </p:spTree>
    <p:extLst>
      <p:ext uri="{BB962C8B-B14F-4D97-AF65-F5344CB8AC3E}">
        <p14:creationId xmlns:p14="http://schemas.microsoft.com/office/powerpoint/2010/main" val="35425020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B4D47BE-6AB4-1D8B-73E1-26358EAD37BD}"/>
              </a:ext>
            </a:extLst>
          </p:cNvPr>
          <p:cNvSpPr>
            <a:spLocks noGrp="1"/>
          </p:cNvSpPr>
          <p:nvPr>
            <p:ph type="title"/>
          </p:nvPr>
        </p:nvSpPr>
        <p:spPr>
          <a:xfrm>
            <a:off x="0" y="0"/>
            <a:ext cx="12192000" cy="1325563"/>
          </a:xfrm>
        </p:spPr>
        <p:txBody>
          <a:bodyPr/>
          <a:lstStyle/>
          <a:p>
            <a:pPr algn="ctr"/>
            <a:r>
              <a:rPr lang="en-US" altLang="ko-KR" b="1" dirty="0"/>
              <a:t>Antidromic His capture </a:t>
            </a:r>
            <a:endParaRPr lang="ko-KR" altLang="en-US" b="1" dirty="0"/>
          </a:p>
        </p:txBody>
      </p:sp>
      <p:pic>
        <p:nvPicPr>
          <p:cNvPr id="6" name="내용 개체 틀 5" descr="스케치, 그림, 텍스트, 도표이(가) 표시된 사진&#10;&#10;자동 생성된 설명">
            <a:extLst>
              <a:ext uri="{FF2B5EF4-FFF2-40B4-BE49-F238E27FC236}">
                <a16:creationId xmlns:a16="http://schemas.microsoft.com/office/drawing/2014/main" id="{B5D52644-0517-A294-28E4-A57DCE82A7B2}"/>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9841" y="2154133"/>
            <a:ext cx="5181600" cy="3855687"/>
          </a:xfrm>
        </p:spPr>
      </p:pic>
      <p:pic>
        <p:nvPicPr>
          <p:cNvPr id="8" name="내용 개체 틀 7" descr="텍스트, 도표, 폰트, 평면도이(가) 표시된 사진&#10;&#10;자동 생성된 설명">
            <a:extLst>
              <a:ext uri="{FF2B5EF4-FFF2-40B4-BE49-F238E27FC236}">
                <a16:creationId xmlns:a16="http://schemas.microsoft.com/office/drawing/2014/main" id="{23A3653E-D655-F637-AA5A-1A8F1DE2B5C3}"/>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t="5290"/>
          <a:stretch/>
        </p:blipFill>
        <p:spPr>
          <a:xfrm>
            <a:off x="5857927" y="1305955"/>
            <a:ext cx="6334073" cy="5552045"/>
          </a:xfrm>
        </p:spPr>
      </p:pic>
      <p:pic>
        <p:nvPicPr>
          <p:cNvPr id="9" name="내용 개체 틀 7" descr="텍스트, 도표, 친필, 폰트이(가) 표시된 사진&#10;&#10;자동 생성된 설명">
            <a:extLst>
              <a:ext uri="{FF2B5EF4-FFF2-40B4-BE49-F238E27FC236}">
                <a16:creationId xmlns:a16="http://schemas.microsoft.com/office/drawing/2014/main" id="{A23F19BB-813B-4E88-DB6C-7FD26C308101}"/>
              </a:ext>
            </a:extLst>
          </p:cNvPr>
          <p:cNvPicPr>
            <a:picLocks noChangeAspect="1"/>
          </p:cNvPicPr>
          <p:nvPr/>
        </p:nvPicPr>
        <p:blipFill>
          <a:blip r:embed="rId5">
            <a:extLst>
              <a:ext uri="{28A0092B-C50C-407E-A947-70E740481C1C}">
                <a14:useLocalDpi xmlns:a14="http://schemas.microsoft.com/office/drawing/2010/main" val="0"/>
              </a:ext>
            </a:extLst>
          </a:blip>
          <a:srcRect r="91511"/>
          <a:stretch/>
        </p:blipFill>
        <p:spPr>
          <a:xfrm>
            <a:off x="5182043" y="1553378"/>
            <a:ext cx="494140" cy="4865079"/>
          </a:xfrm>
          <a:prstGeom prst="rect">
            <a:avLst/>
          </a:prstGeom>
        </p:spPr>
      </p:pic>
      <p:sp>
        <p:nvSpPr>
          <p:cNvPr id="10" name="TextBox 9">
            <a:extLst>
              <a:ext uri="{FF2B5EF4-FFF2-40B4-BE49-F238E27FC236}">
                <a16:creationId xmlns:a16="http://schemas.microsoft.com/office/drawing/2014/main" id="{EA5C6534-BE73-671D-78EF-37B7769610DF}"/>
              </a:ext>
            </a:extLst>
          </p:cNvPr>
          <p:cNvSpPr txBox="1"/>
          <p:nvPr/>
        </p:nvSpPr>
        <p:spPr>
          <a:xfrm>
            <a:off x="7223936" y="6550223"/>
            <a:ext cx="4968064" cy="307777"/>
          </a:xfrm>
          <a:prstGeom prst="rect">
            <a:avLst/>
          </a:prstGeom>
          <a:noFill/>
        </p:spPr>
        <p:txBody>
          <a:bodyPr wrap="square">
            <a:spAutoFit/>
          </a:bodyPr>
          <a:lstStyle/>
          <a:p>
            <a:r>
              <a:rPr lang="en-US" altLang="ko-KR" sz="1400" dirty="0"/>
              <a:t>NAGASHIMA et al. Journal of Arrhythmia. 2024;40:767–785.</a:t>
            </a:r>
            <a:endParaRPr lang="ko-KR" altLang="en-US" sz="1400" dirty="0"/>
          </a:p>
        </p:txBody>
      </p:sp>
    </p:spTree>
    <p:extLst>
      <p:ext uri="{BB962C8B-B14F-4D97-AF65-F5344CB8AC3E}">
        <p14:creationId xmlns:p14="http://schemas.microsoft.com/office/powerpoint/2010/main" val="32714583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EF9054A-80AA-B2FB-9688-1234CEF5BB52}"/>
              </a:ext>
            </a:extLst>
          </p:cNvPr>
          <p:cNvSpPr>
            <a:spLocks noGrp="1"/>
          </p:cNvSpPr>
          <p:nvPr>
            <p:ph type="title"/>
          </p:nvPr>
        </p:nvSpPr>
        <p:spPr>
          <a:xfrm>
            <a:off x="0" y="0"/>
            <a:ext cx="12192000" cy="1325563"/>
          </a:xfrm>
        </p:spPr>
        <p:txBody>
          <a:bodyPr/>
          <a:lstStyle/>
          <a:p>
            <a:pPr algn="ctr"/>
            <a:r>
              <a:rPr lang="en-US" altLang="ko-KR" b="1" dirty="0"/>
              <a:t>Post VOP response</a:t>
            </a:r>
            <a:endParaRPr lang="ko-KR" altLang="en-US" b="1" dirty="0"/>
          </a:p>
        </p:txBody>
      </p:sp>
      <p:pic>
        <p:nvPicPr>
          <p:cNvPr id="11266" name="Picture 2" descr="JaypeeDigital | eBook Reader">
            <a:extLst>
              <a:ext uri="{FF2B5EF4-FFF2-40B4-BE49-F238E27FC236}">
                <a16:creationId xmlns:a16="http://schemas.microsoft.com/office/drawing/2014/main" id="{58845F41-179F-D67C-7CF5-B706E1D34FE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0555"/>
          <a:stretch/>
        </p:blipFill>
        <p:spPr bwMode="auto">
          <a:xfrm>
            <a:off x="1440215" y="1115122"/>
            <a:ext cx="8809615" cy="38420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JaypeeDigital | eBook Reader">
            <a:extLst>
              <a:ext uri="{FF2B5EF4-FFF2-40B4-BE49-F238E27FC236}">
                <a16:creationId xmlns:a16="http://schemas.microsoft.com/office/drawing/2014/main" id="{A6EA31D8-2173-55E8-3606-9A7DA6FC07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5642"/>
          <a:stretch/>
        </p:blipFill>
        <p:spPr bwMode="auto">
          <a:xfrm>
            <a:off x="1351005" y="4957144"/>
            <a:ext cx="8809615" cy="1900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6666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78D50F9-EB32-744B-4314-CD8CEEC62E11}"/>
              </a:ext>
            </a:extLst>
          </p:cNvPr>
          <p:cNvSpPr>
            <a:spLocks noGrp="1"/>
          </p:cNvSpPr>
          <p:nvPr>
            <p:ph type="title"/>
          </p:nvPr>
        </p:nvSpPr>
        <p:spPr>
          <a:xfrm>
            <a:off x="0" y="0"/>
            <a:ext cx="12192000" cy="1325563"/>
          </a:xfrm>
        </p:spPr>
        <p:txBody>
          <a:bodyPr/>
          <a:lstStyle/>
          <a:p>
            <a:pPr algn="ctr"/>
            <a:r>
              <a:rPr lang="en-US" altLang="ko-KR" b="1" dirty="0"/>
              <a:t>Pseudo VAAV response</a:t>
            </a:r>
            <a:endParaRPr lang="ko-KR" altLang="en-US" b="1" dirty="0"/>
          </a:p>
        </p:txBody>
      </p:sp>
      <p:pic>
        <p:nvPicPr>
          <p:cNvPr id="5" name="내용 개체 틀 4" descr="텍스트, 도표, 폰트, 번호이(가) 표시된 사진&#10;&#10;자동 생성된 설명">
            <a:extLst>
              <a:ext uri="{FF2B5EF4-FFF2-40B4-BE49-F238E27FC236}">
                <a16:creationId xmlns:a16="http://schemas.microsoft.com/office/drawing/2014/main" id="{7BBEECFB-0349-B52F-EEA2-E0CA88DA4A5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1592" t="20457" r="13484" b="4215"/>
          <a:stretch/>
        </p:blipFill>
        <p:spPr>
          <a:xfrm>
            <a:off x="1378453" y="1325563"/>
            <a:ext cx="9073352" cy="5526883"/>
          </a:xfrm>
        </p:spPr>
      </p:pic>
      <p:sp>
        <p:nvSpPr>
          <p:cNvPr id="6" name="TextBox 5">
            <a:extLst>
              <a:ext uri="{FF2B5EF4-FFF2-40B4-BE49-F238E27FC236}">
                <a16:creationId xmlns:a16="http://schemas.microsoft.com/office/drawing/2014/main" id="{D8F7D144-14BC-EAF3-DD6A-79EC980D195D}"/>
              </a:ext>
            </a:extLst>
          </p:cNvPr>
          <p:cNvSpPr txBox="1"/>
          <p:nvPr/>
        </p:nvSpPr>
        <p:spPr>
          <a:xfrm>
            <a:off x="7223936" y="6550223"/>
            <a:ext cx="4968064" cy="307777"/>
          </a:xfrm>
          <a:prstGeom prst="rect">
            <a:avLst/>
          </a:prstGeom>
          <a:noFill/>
        </p:spPr>
        <p:txBody>
          <a:bodyPr wrap="square">
            <a:spAutoFit/>
          </a:bodyPr>
          <a:lstStyle/>
          <a:p>
            <a:r>
              <a:rPr lang="en-US" altLang="ko-KR" sz="1400" dirty="0"/>
              <a:t>NAGASHIMA et al. Journal of Arrhythmia. 2024;40:767–785.</a:t>
            </a:r>
            <a:endParaRPr lang="ko-KR" altLang="en-US" sz="1400" dirty="0"/>
          </a:p>
        </p:txBody>
      </p:sp>
    </p:spTree>
    <p:extLst>
      <p:ext uri="{BB962C8B-B14F-4D97-AF65-F5344CB8AC3E}">
        <p14:creationId xmlns:p14="http://schemas.microsoft.com/office/powerpoint/2010/main" val="7929164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90B5FDA-DFEA-5EB4-B8A1-1E1B19F2C156}"/>
              </a:ext>
            </a:extLst>
          </p:cNvPr>
          <p:cNvSpPr>
            <a:spLocks noGrp="1"/>
          </p:cNvSpPr>
          <p:nvPr>
            <p:ph type="title"/>
          </p:nvPr>
        </p:nvSpPr>
        <p:spPr>
          <a:xfrm>
            <a:off x="0" y="18255"/>
            <a:ext cx="12192000" cy="1325563"/>
          </a:xfrm>
        </p:spPr>
        <p:txBody>
          <a:bodyPr/>
          <a:lstStyle/>
          <a:p>
            <a:pPr algn="ctr"/>
            <a:r>
              <a:rPr lang="en-US" altLang="ko-KR" b="1" dirty="0"/>
              <a:t>Post Pacing Interval (PPI)</a:t>
            </a:r>
            <a:endParaRPr lang="ko-KR" altLang="en-US" b="1" dirty="0"/>
          </a:p>
        </p:txBody>
      </p:sp>
      <p:pic>
        <p:nvPicPr>
          <p:cNvPr id="6" name="내용 개체 틀 5">
            <a:extLst>
              <a:ext uri="{FF2B5EF4-FFF2-40B4-BE49-F238E27FC236}">
                <a16:creationId xmlns:a16="http://schemas.microsoft.com/office/drawing/2014/main" id="{C964F259-6EFB-B8C4-CC51-C272115EC03F}"/>
              </a:ext>
            </a:extLst>
          </p:cNvPr>
          <p:cNvPicPr>
            <a:picLocks noGrp="1" noChangeAspect="1"/>
          </p:cNvPicPr>
          <p:nvPr>
            <p:ph idx="1"/>
          </p:nvPr>
        </p:nvPicPr>
        <p:blipFill>
          <a:blip r:embed="rId2"/>
          <a:srcRect r="59993"/>
          <a:stretch/>
        </p:blipFill>
        <p:spPr>
          <a:xfrm>
            <a:off x="7609579" y="1362073"/>
            <a:ext cx="3591821" cy="5495927"/>
          </a:xfrm>
          <a:prstGeom prst="rect">
            <a:avLst/>
          </a:prstGeom>
        </p:spPr>
      </p:pic>
      <p:pic>
        <p:nvPicPr>
          <p:cNvPr id="3" name="내용 개체 틀 5">
            <a:extLst>
              <a:ext uri="{FF2B5EF4-FFF2-40B4-BE49-F238E27FC236}">
                <a16:creationId xmlns:a16="http://schemas.microsoft.com/office/drawing/2014/main" id="{4AAFD42B-FEB2-759A-58FD-06A6CA676094}"/>
              </a:ext>
            </a:extLst>
          </p:cNvPr>
          <p:cNvPicPr>
            <a:picLocks noChangeAspect="1"/>
          </p:cNvPicPr>
          <p:nvPr/>
        </p:nvPicPr>
        <p:blipFill>
          <a:blip r:embed="rId2"/>
          <a:srcRect l="39866"/>
          <a:stretch/>
        </p:blipFill>
        <p:spPr>
          <a:xfrm>
            <a:off x="800100" y="1362073"/>
            <a:ext cx="5398753" cy="5495927"/>
          </a:xfrm>
          <a:prstGeom prst="rect">
            <a:avLst/>
          </a:prstGeom>
        </p:spPr>
      </p:pic>
    </p:spTree>
    <p:extLst>
      <p:ext uri="{BB962C8B-B14F-4D97-AF65-F5344CB8AC3E}">
        <p14:creationId xmlns:p14="http://schemas.microsoft.com/office/powerpoint/2010/main" val="16369516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19A1FEA-B740-4E60-881E-9CFC9ACF7D42}"/>
              </a:ext>
            </a:extLst>
          </p:cNvPr>
          <p:cNvSpPr>
            <a:spLocks noGrp="1"/>
          </p:cNvSpPr>
          <p:nvPr>
            <p:ph type="title"/>
          </p:nvPr>
        </p:nvSpPr>
        <p:spPr>
          <a:xfrm>
            <a:off x="838200" y="22953"/>
            <a:ext cx="10515600" cy="1095506"/>
          </a:xfrm>
        </p:spPr>
        <p:txBody>
          <a:bodyPr/>
          <a:lstStyle/>
          <a:p>
            <a:pPr algn="ctr"/>
            <a:r>
              <a:rPr lang="en-US" altLang="ko-KR" b="1" dirty="0"/>
              <a:t>PPI – TCL = 2X : 115ms </a:t>
            </a:r>
            <a:endParaRPr lang="ko-KR" altLang="en-US" b="1" dirty="0"/>
          </a:p>
        </p:txBody>
      </p:sp>
      <p:pic>
        <p:nvPicPr>
          <p:cNvPr id="1026" name="Picture 2" descr="JaypeeDigital | eBook Reader">
            <a:extLst>
              <a:ext uri="{FF2B5EF4-FFF2-40B4-BE49-F238E27FC236}">
                <a16:creationId xmlns:a16="http://schemas.microsoft.com/office/drawing/2014/main" id="{0F4D0FBB-1610-4B90-B3D7-D3FB4E699C4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79382" y="1118459"/>
            <a:ext cx="6133198" cy="556894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1FADC7B-3C60-4459-B29E-B585715A0E9D}"/>
              </a:ext>
            </a:extLst>
          </p:cNvPr>
          <p:cNvSpPr txBox="1"/>
          <p:nvPr/>
        </p:nvSpPr>
        <p:spPr>
          <a:xfrm>
            <a:off x="9174480" y="6533515"/>
            <a:ext cx="2997200" cy="307777"/>
          </a:xfrm>
          <a:prstGeom prst="rect">
            <a:avLst/>
          </a:prstGeom>
          <a:noFill/>
        </p:spPr>
        <p:txBody>
          <a:bodyPr wrap="square">
            <a:spAutoFit/>
          </a:bodyPr>
          <a:lstStyle/>
          <a:p>
            <a:r>
              <a:rPr lang="en-US" altLang="ko-KR" sz="1400" b="0" i="0" u="none" strike="noStrike" dirty="0">
                <a:solidFill>
                  <a:srgbClr val="000000"/>
                </a:solidFill>
                <a:effectLst/>
                <a:latin typeface="lato" panose="020F0502020204030203" pitchFamily="34" charset="0"/>
              </a:rPr>
              <a:t>Practical Cardiac Electrophysiology</a:t>
            </a:r>
            <a:endParaRPr lang="ko-KR" altLang="en-US" sz="1400" dirty="0"/>
          </a:p>
        </p:txBody>
      </p:sp>
    </p:spTree>
    <p:extLst>
      <p:ext uri="{BB962C8B-B14F-4D97-AF65-F5344CB8AC3E}">
        <p14:creationId xmlns:p14="http://schemas.microsoft.com/office/powerpoint/2010/main" val="16940665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내용 개체 틀 4">
            <a:extLst>
              <a:ext uri="{FF2B5EF4-FFF2-40B4-BE49-F238E27FC236}">
                <a16:creationId xmlns:a16="http://schemas.microsoft.com/office/drawing/2014/main" id="{09FBCCC0-D58C-AE0D-1BF9-96593D95E6A2}"/>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470" t="293" r="-382"/>
          <a:stretch/>
        </p:blipFill>
        <p:spPr>
          <a:xfrm>
            <a:off x="0" y="1352553"/>
            <a:ext cx="8915400" cy="5505447"/>
          </a:xfrm>
        </p:spPr>
      </p:pic>
      <p:sp>
        <p:nvSpPr>
          <p:cNvPr id="6" name="TextBox 5">
            <a:extLst>
              <a:ext uri="{FF2B5EF4-FFF2-40B4-BE49-F238E27FC236}">
                <a16:creationId xmlns:a16="http://schemas.microsoft.com/office/drawing/2014/main" id="{48FE9A44-86CE-690F-1195-F807832178DA}"/>
              </a:ext>
            </a:extLst>
          </p:cNvPr>
          <p:cNvSpPr txBox="1"/>
          <p:nvPr/>
        </p:nvSpPr>
        <p:spPr>
          <a:xfrm>
            <a:off x="8211015" y="6550223"/>
            <a:ext cx="3980985" cy="307777"/>
          </a:xfrm>
          <a:prstGeom prst="rect">
            <a:avLst/>
          </a:prstGeom>
          <a:noFill/>
        </p:spPr>
        <p:txBody>
          <a:bodyPr wrap="square">
            <a:spAutoFit/>
          </a:bodyPr>
          <a:lstStyle/>
          <a:p>
            <a:r>
              <a:rPr lang="en-US" altLang="ko-KR" sz="1400" dirty="0"/>
              <a:t>González-</a:t>
            </a:r>
            <a:r>
              <a:rPr lang="en-US" altLang="ko-KR" sz="1400" dirty="0" err="1"/>
              <a:t>Torrecilla</a:t>
            </a:r>
            <a:r>
              <a:rPr lang="en-US" altLang="ko-KR" sz="1400" dirty="0"/>
              <a:t> et al. Heart Rhythm 2006</a:t>
            </a:r>
            <a:endParaRPr lang="ko-KR" altLang="en-US" sz="1400" dirty="0"/>
          </a:p>
        </p:txBody>
      </p:sp>
      <p:sp>
        <p:nvSpPr>
          <p:cNvPr id="11" name="제목 1">
            <a:extLst>
              <a:ext uri="{FF2B5EF4-FFF2-40B4-BE49-F238E27FC236}">
                <a16:creationId xmlns:a16="http://schemas.microsoft.com/office/drawing/2014/main" id="{7C1F3CAA-07F5-C1CD-3134-C7BB3E08DB25}"/>
              </a:ext>
            </a:extLst>
          </p:cNvPr>
          <p:cNvSpPr>
            <a:spLocks noGrp="1"/>
          </p:cNvSpPr>
          <p:nvPr>
            <p:ph type="title"/>
          </p:nvPr>
        </p:nvSpPr>
        <p:spPr>
          <a:xfrm>
            <a:off x="838200" y="26990"/>
            <a:ext cx="10515600" cy="1325563"/>
          </a:xfrm>
        </p:spPr>
        <p:txBody>
          <a:bodyPr/>
          <a:lstStyle/>
          <a:p>
            <a:pPr algn="ctr"/>
            <a:r>
              <a:rPr lang="en-US" altLang="ko-KR" b="1" dirty="0">
                <a:solidFill>
                  <a:srgbClr val="FF0000"/>
                </a:solidFill>
              </a:rPr>
              <a:t>Corrected</a:t>
            </a:r>
            <a:r>
              <a:rPr lang="en-US" altLang="ko-KR" b="1" dirty="0"/>
              <a:t> PPI – TCL : 110ms</a:t>
            </a:r>
            <a:endParaRPr lang="ko-KR" altLang="en-US" b="1" dirty="0"/>
          </a:p>
        </p:txBody>
      </p:sp>
      <p:sp>
        <p:nvSpPr>
          <p:cNvPr id="3" name="TextBox 2">
            <a:extLst>
              <a:ext uri="{FF2B5EF4-FFF2-40B4-BE49-F238E27FC236}">
                <a16:creationId xmlns:a16="http://schemas.microsoft.com/office/drawing/2014/main" id="{BBF8A8A8-7BCA-86CD-B6C4-399315539501}"/>
              </a:ext>
            </a:extLst>
          </p:cNvPr>
          <p:cNvSpPr txBox="1"/>
          <p:nvPr/>
        </p:nvSpPr>
        <p:spPr>
          <a:xfrm>
            <a:off x="8667941" y="1458910"/>
            <a:ext cx="3524060" cy="170078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ko-KR" dirty="0"/>
              <a:t>PPI – TCL = 440 – 300 = </a:t>
            </a:r>
            <a:r>
              <a:rPr lang="en-US" altLang="ko-KR" dirty="0">
                <a:solidFill>
                  <a:srgbClr val="00B0F0"/>
                </a:solidFill>
              </a:rPr>
              <a:t>140</a:t>
            </a:r>
          </a:p>
          <a:p>
            <a:pPr marL="285750" indent="-285750">
              <a:lnSpc>
                <a:spcPct val="150000"/>
              </a:lnSpc>
              <a:buFont typeface="Arial" panose="020B0604020202020204" pitchFamily="34" charset="0"/>
              <a:buChar char="•"/>
            </a:pPr>
            <a:r>
              <a:rPr lang="en-US" altLang="ko-KR" dirty="0" err="1"/>
              <a:t>cPPI</a:t>
            </a:r>
            <a:r>
              <a:rPr lang="en-US" altLang="ko-KR" dirty="0"/>
              <a:t> – TCL – </a:t>
            </a:r>
            <a:r>
              <a:rPr lang="en-US" altLang="ko-KR" dirty="0">
                <a:solidFill>
                  <a:srgbClr val="FF0000"/>
                </a:solidFill>
              </a:rPr>
              <a:t>increase in AH </a:t>
            </a:r>
          </a:p>
          <a:p>
            <a:pPr>
              <a:lnSpc>
                <a:spcPct val="150000"/>
              </a:lnSpc>
            </a:pPr>
            <a:r>
              <a:rPr lang="en-US" altLang="ko-KR" dirty="0"/>
              <a:t>   = 440 – 300 – (</a:t>
            </a:r>
            <a:r>
              <a:rPr lang="en-US" altLang="ko-KR" dirty="0">
                <a:solidFill>
                  <a:srgbClr val="FF0000"/>
                </a:solidFill>
              </a:rPr>
              <a:t>130-80</a:t>
            </a:r>
            <a:r>
              <a:rPr lang="en-US" altLang="ko-KR" dirty="0"/>
              <a:t>) </a:t>
            </a:r>
          </a:p>
          <a:p>
            <a:pPr>
              <a:lnSpc>
                <a:spcPct val="150000"/>
              </a:lnSpc>
            </a:pPr>
            <a:r>
              <a:rPr lang="en-US" altLang="ko-KR" dirty="0"/>
              <a:t>   = 140 – </a:t>
            </a:r>
            <a:r>
              <a:rPr lang="en-US" altLang="ko-KR" dirty="0">
                <a:solidFill>
                  <a:srgbClr val="FF0000"/>
                </a:solidFill>
              </a:rPr>
              <a:t>50</a:t>
            </a:r>
            <a:r>
              <a:rPr lang="en-US" altLang="ko-KR" dirty="0"/>
              <a:t> = </a:t>
            </a:r>
            <a:r>
              <a:rPr lang="en-US" altLang="ko-KR" dirty="0">
                <a:solidFill>
                  <a:srgbClr val="00B0F0"/>
                </a:solidFill>
              </a:rPr>
              <a:t>90</a:t>
            </a:r>
          </a:p>
        </p:txBody>
      </p:sp>
    </p:spTree>
    <p:extLst>
      <p:ext uri="{BB962C8B-B14F-4D97-AF65-F5344CB8AC3E}">
        <p14:creationId xmlns:p14="http://schemas.microsoft.com/office/powerpoint/2010/main" val="26507080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B233F-67FB-A3EC-DAD2-107F1593BC8C}"/>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CC9C486A-9AFE-6946-D4D1-79372782157D}"/>
              </a:ext>
            </a:extLst>
          </p:cNvPr>
          <p:cNvSpPr>
            <a:spLocks noGrp="1"/>
          </p:cNvSpPr>
          <p:nvPr>
            <p:ph type="title"/>
          </p:nvPr>
        </p:nvSpPr>
        <p:spPr>
          <a:xfrm>
            <a:off x="723292" y="57868"/>
            <a:ext cx="11031706" cy="900600"/>
          </a:xfrm>
        </p:spPr>
        <p:txBody>
          <a:bodyPr/>
          <a:lstStyle/>
          <a:p>
            <a:pPr algn="ctr"/>
            <a:r>
              <a:rPr lang="en-US" altLang="ko-KR" b="1" dirty="0"/>
              <a:t>Atrial</a:t>
            </a:r>
            <a:r>
              <a:rPr lang="ko-KR" altLang="en-US" b="1" dirty="0"/>
              <a:t> </a:t>
            </a:r>
            <a:r>
              <a:rPr lang="en-US" altLang="ko-KR" b="1" dirty="0"/>
              <a:t>Overdrive</a:t>
            </a:r>
            <a:r>
              <a:rPr lang="ko-KR" altLang="en-US" b="1" dirty="0"/>
              <a:t> </a:t>
            </a:r>
            <a:r>
              <a:rPr lang="en-US" altLang="ko-KR" b="1" dirty="0"/>
              <a:t>Pacing</a:t>
            </a:r>
            <a:endParaRPr lang="ko-KR" altLang="en-US" b="1" dirty="0"/>
          </a:p>
        </p:txBody>
      </p:sp>
      <p:pic>
        <p:nvPicPr>
          <p:cNvPr id="5" name="내용 개체 틀 4">
            <a:extLst>
              <a:ext uri="{FF2B5EF4-FFF2-40B4-BE49-F238E27FC236}">
                <a16:creationId xmlns:a16="http://schemas.microsoft.com/office/drawing/2014/main" id="{EEA217EC-FD90-0334-1F39-010A229CA88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269231"/>
            <a:ext cx="7856622" cy="5353117"/>
          </a:xfrm>
        </p:spPr>
      </p:pic>
      <p:sp>
        <p:nvSpPr>
          <p:cNvPr id="9" name="TextBox 8">
            <a:extLst>
              <a:ext uri="{FF2B5EF4-FFF2-40B4-BE49-F238E27FC236}">
                <a16:creationId xmlns:a16="http://schemas.microsoft.com/office/drawing/2014/main" id="{DAF5102B-44B6-F76F-BCD3-A9231C6C453C}"/>
              </a:ext>
            </a:extLst>
          </p:cNvPr>
          <p:cNvSpPr txBox="1"/>
          <p:nvPr/>
        </p:nvSpPr>
        <p:spPr>
          <a:xfrm>
            <a:off x="4240641" y="6547333"/>
            <a:ext cx="8035290" cy="307777"/>
          </a:xfrm>
          <a:prstGeom prst="rect">
            <a:avLst/>
          </a:prstGeom>
          <a:noFill/>
        </p:spPr>
        <p:txBody>
          <a:bodyPr wrap="square">
            <a:spAutoFit/>
          </a:bodyPr>
          <a:lstStyle/>
          <a:p>
            <a:r>
              <a:rPr lang="en-US" altLang="ko-KR" sz="1400" dirty="0"/>
              <a:t>Maruyama et al. Journal of Cardiovascular Electrophysiology Vol. 18, No. 11, November 2007</a:t>
            </a:r>
            <a:endParaRPr lang="ko-KR" altLang="en-US" sz="1400" dirty="0"/>
          </a:p>
        </p:txBody>
      </p:sp>
      <p:sp>
        <p:nvSpPr>
          <p:cNvPr id="10" name="TextBox 9">
            <a:extLst>
              <a:ext uri="{FF2B5EF4-FFF2-40B4-BE49-F238E27FC236}">
                <a16:creationId xmlns:a16="http://schemas.microsoft.com/office/drawing/2014/main" id="{C50C4BF7-0073-A019-18B3-3B0479C36A28}"/>
              </a:ext>
            </a:extLst>
          </p:cNvPr>
          <p:cNvSpPr txBox="1"/>
          <p:nvPr/>
        </p:nvSpPr>
        <p:spPr>
          <a:xfrm>
            <a:off x="7652084" y="1308416"/>
            <a:ext cx="4539916" cy="341837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ko-KR" sz="2000" dirty="0"/>
              <a:t>Pacing site : RAA &amp; </a:t>
            </a:r>
            <a:r>
              <a:rPr lang="en-US" altLang="ko-KR" sz="2000" dirty="0" err="1"/>
              <a:t>CSp</a:t>
            </a:r>
            <a:endParaRPr lang="en-US" altLang="ko-KR" sz="2000" dirty="0"/>
          </a:p>
          <a:p>
            <a:pPr marL="285750" indent="-285750">
              <a:lnSpc>
                <a:spcPct val="150000"/>
              </a:lnSpc>
              <a:buFont typeface="Arial" panose="020B0604020202020204" pitchFamily="34" charset="0"/>
              <a:buChar char="•"/>
            </a:pPr>
            <a:r>
              <a:rPr lang="en-US" altLang="ko-KR" sz="2000" dirty="0"/>
              <a:t>Post pacing VA interval</a:t>
            </a:r>
          </a:p>
          <a:p>
            <a:pPr marL="742950" lvl="1" indent="-285750">
              <a:lnSpc>
                <a:spcPct val="150000"/>
              </a:lnSpc>
              <a:buFont typeface="Arial" panose="020B0604020202020204" pitchFamily="34" charset="0"/>
              <a:buChar char="•"/>
            </a:pPr>
            <a:r>
              <a:rPr lang="en-US" altLang="ko-KR" sz="2000" dirty="0"/>
              <a:t>ORT &amp; AVNRT : fixed</a:t>
            </a:r>
          </a:p>
          <a:p>
            <a:pPr marL="742950" lvl="1" indent="-285750">
              <a:lnSpc>
                <a:spcPct val="150000"/>
              </a:lnSpc>
              <a:buFont typeface="Arial" panose="020B0604020202020204" pitchFamily="34" charset="0"/>
              <a:buChar char="•"/>
            </a:pPr>
            <a:r>
              <a:rPr lang="en-US" altLang="ko-KR" sz="2000" dirty="0"/>
              <a:t>AT : variable</a:t>
            </a:r>
          </a:p>
          <a:p>
            <a:pPr marL="285750" indent="-285750">
              <a:lnSpc>
                <a:spcPct val="150000"/>
              </a:lnSpc>
              <a:buFont typeface="Arial" panose="020B0604020202020204" pitchFamily="34" charset="0"/>
              <a:buChar char="•"/>
            </a:pPr>
            <a:r>
              <a:rPr lang="en-US" altLang="ko-KR" sz="2000" dirty="0"/>
              <a:t>Delta VA = VA(RAA) – VA(</a:t>
            </a:r>
            <a:r>
              <a:rPr lang="en-US" altLang="ko-KR" sz="2000" dirty="0" err="1"/>
              <a:t>CSp</a:t>
            </a:r>
            <a:r>
              <a:rPr lang="en-US" altLang="ko-KR" sz="2000" dirty="0"/>
              <a:t>)</a:t>
            </a:r>
          </a:p>
          <a:p>
            <a:pPr marL="1371600" lvl="3" indent="0">
              <a:buNone/>
            </a:pPr>
            <a:r>
              <a:rPr lang="en-US" altLang="ko-KR" sz="2000" dirty="0"/>
              <a:t>&lt;14ms : AVNRT or AVRT </a:t>
            </a:r>
          </a:p>
          <a:p>
            <a:pPr marL="1371600" lvl="3" indent="0">
              <a:buNone/>
            </a:pPr>
            <a:r>
              <a:rPr lang="en-US" altLang="ko-KR" sz="2000" dirty="0"/>
              <a:t>&gt;14ms : AT</a:t>
            </a:r>
          </a:p>
          <a:p>
            <a:pPr marL="742950" lvl="1" indent="-285750">
              <a:lnSpc>
                <a:spcPct val="150000"/>
              </a:lnSpc>
              <a:buFont typeface="Arial" panose="020B0604020202020204" pitchFamily="34" charset="0"/>
              <a:buChar char="•"/>
            </a:pPr>
            <a:endParaRPr lang="en-US" altLang="ko-KR" sz="2000" dirty="0"/>
          </a:p>
        </p:txBody>
      </p:sp>
    </p:spTree>
    <p:extLst>
      <p:ext uri="{BB962C8B-B14F-4D97-AF65-F5344CB8AC3E}">
        <p14:creationId xmlns:p14="http://schemas.microsoft.com/office/powerpoint/2010/main" val="35775660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827B0AA-BF98-BC1F-0F41-28A8E1249E35}"/>
              </a:ext>
            </a:extLst>
          </p:cNvPr>
          <p:cNvSpPr>
            <a:spLocks noGrp="1"/>
          </p:cNvSpPr>
          <p:nvPr>
            <p:ph type="title"/>
          </p:nvPr>
        </p:nvSpPr>
        <p:spPr>
          <a:xfrm>
            <a:off x="0" y="59096"/>
            <a:ext cx="12192000" cy="1325563"/>
          </a:xfrm>
        </p:spPr>
        <p:txBody>
          <a:bodyPr/>
          <a:lstStyle/>
          <a:p>
            <a:pPr algn="ctr"/>
            <a:r>
              <a:rPr lang="en-US" altLang="ko-KR" b="1" dirty="0"/>
              <a:t>AOP in atypical AVNRT </a:t>
            </a:r>
            <a:endParaRPr lang="ko-KR" altLang="en-US" b="1" dirty="0"/>
          </a:p>
        </p:txBody>
      </p:sp>
      <p:pic>
        <p:nvPicPr>
          <p:cNvPr id="5" name="내용 개체 틀 4">
            <a:extLst>
              <a:ext uri="{FF2B5EF4-FFF2-40B4-BE49-F238E27FC236}">
                <a16:creationId xmlns:a16="http://schemas.microsoft.com/office/drawing/2014/main" id="{37854494-BA7F-349B-8633-05940E91092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35392" y="1229709"/>
            <a:ext cx="5863116" cy="5378562"/>
          </a:xfrm>
        </p:spPr>
      </p:pic>
      <p:sp>
        <p:nvSpPr>
          <p:cNvPr id="6" name="TextBox 5">
            <a:extLst>
              <a:ext uri="{FF2B5EF4-FFF2-40B4-BE49-F238E27FC236}">
                <a16:creationId xmlns:a16="http://schemas.microsoft.com/office/drawing/2014/main" id="{F90A8B51-9F7D-D52F-A534-96288AEDF8D5}"/>
              </a:ext>
            </a:extLst>
          </p:cNvPr>
          <p:cNvSpPr txBox="1"/>
          <p:nvPr/>
        </p:nvSpPr>
        <p:spPr>
          <a:xfrm>
            <a:off x="4240641" y="6547333"/>
            <a:ext cx="8035290" cy="307777"/>
          </a:xfrm>
          <a:prstGeom prst="rect">
            <a:avLst/>
          </a:prstGeom>
          <a:noFill/>
        </p:spPr>
        <p:txBody>
          <a:bodyPr wrap="square">
            <a:spAutoFit/>
          </a:bodyPr>
          <a:lstStyle/>
          <a:p>
            <a:r>
              <a:rPr lang="en-US" altLang="ko-KR" sz="1400" dirty="0"/>
              <a:t>Maruyama et al. Journal of Cardiovascular Electrophysiology Vol. 18, No. 11, November 2007</a:t>
            </a:r>
            <a:endParaRPr lang="ko-KR" altLang="en-US" sz="1400" dirty="0"/>
          </a:p>
        </p:txBody>
      </p:sp>
      <p:sp>
        <p:nvSpPr>
          <p:cNvPr id="14" name="TextBox 13">
            <a:extLst>
              <a:ext uri="{FF2B5EF4-FFF2-40B4-BE49-F238E27FC236}">
                <a16:creationId xmlns:a16="http://schemas.microsoft.com/office/drawing/2014/main" id="{58977DC0-90F6-4B0B-7779-CC25CF9EC82E}"/>
              </a:ext>
            </a:extLst>
          </p:cNvPr>
          <p:cNvSpPr txBox="1"/>
          <p:nvPr/>
        </p:nvSpPr>
        <p:spPr>
          <a:xfrm>
            <a:off x="6598509" y="1690688"/>
            <a:ext cx="5313406" cy="223695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ko-KR" sz="2400" dirty="0"/>
              <a:t>Post AOP, VA interval</a:t>
            </a:r>
          </a:p>
          <a:p>
            <a:pPr marL="742950" lvl="1" indent="-285750">
              <a:lnSpc>
                <a:spcPct val="150000"/>
              </a:lnSpc>
              <a:buFont typeface="Arial" panose="020B0604020202020204" pitchFamily="34" charset="0"/>
              <a:buChar char="•"/>
            </a:pPr>
            <a:r>
              <a:rPr lang="en-US" altLang="ko-KR" sz="2400" dirty="0"/>
              <a:t>RAA pacing : 254ms</a:t>
            </a:r>
          </a:p>
          <a:p>
            <a:pPr marL="742950" lvl="1" indent="-285750">
              <a:lnSpc>
                <a:spcPct val="150000"/>
              </a:lnSpc>
              <a:buFont typeface="Arial" panose="020B0604020202020204" pitchFamily="34" charset="0"/>
              <a:buChar char="•"/>
            </a:pPr>
            <a:r>
              <a:rPr lang="en-US" altLang="ko-KR" sz="2400" dirty="0" err="1"/>
              <a:t>CSp</a:t>
            </a:r>
            <a:r>
              <a:rPr lang="en-US" altLang="ko-KR" sz="2400" dirty="0"/>
              <a:t> pacing : 254ms</a:t>
            </a:r>
          </a:p>
          <a:p>
            <a:pPr marL="742950" lvl="1" indent="-285750">
              <a:lnSpc>
                <a:spcPct val="150000"/>
              </a:lnSpc>
              <a:buFont typeface="Arial" panose="020B0604020202020204" pitchFamily="34" charset="0"/>
              <a:buChar char="•"/>
            </a:pPr>
            <a:r>
              <a:rPr lang="en-US" altLang="ko-KR" sz="2400" b="1" dirty="0"/>
              <a:t>△</a:t>
            </a:r>
            <a:r>
              <a:rPr lang="en-US" altLang="ko-KR" sz="2400" dirty="0"/>
              <a:t> VA interval = 0ms &lt; 14ms</a:t>
            </a:r>
          </a:p>
        </p:txBody>
      </p:sp>
    </p:spTree>
    <p:extLst>
      <p:ext uri="{BB962C8B-B14F-4D97-AF65-F5344CB8AC3E}">
        <p14:creationId xmlns:p14="http://schemas.microsoft.com/office/powerpoint/2010/main" val="8809050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3CF654D-DE02-2011-6762-B8FF588DA211}"/>
              </a:ext>
            </a:extLst>
          </p:cNvPr>
          <p:cNvSpPr>
            <a:spLocks noGrp="1"/>
          </p:cNvSpPr>
          <p:nvPr>
            <p:ph type="title"/>
          </p:nvPr>
        </p:nvSpPr>
        <p:spPr>
          <a:xfrm>
            <a:off x="838200" y="41360"/>
            <a:ext cx="10515600" cy="1325563"/>
          </a:xfrm>
        </p:spPr>
        <p:txBody>
          <a:bodyPr/>
          <a:lstStyle/>
          <a:p>
            <a:pPr algn="ctr"/>
            <a:r>
              <a:rPr lang="en-US" altLang="ko-KR" b="1" dirty="0"/>
              <a:t>AOP in AT</a:t>
            </a:r>
            <a:endParaRPr lang="ko-KR" altLang="en-US" b="1" dirty="0"/>
          </a:p>
        </p:txBody>
      </p:sp>
      <p:pic>
        <p:nvPicPr>
          <p:cNvPr id="5" name="내용 개체 틀 4">
            <a:extLst>
              <a:ext uri="{FF2B5EF4-FFF2-40B4-BE49-F238E27FC236}">
                <a16:creationId xmlns:a16="http://schemas.microsoft.com/office/drawing/2014/main" id="{106C4C25-198E-7C6C-F3E0-A4EC6344EF7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9905" y="1068142"/>
            <a:ext cx="6065637" cy="5633079"/>
          </a:xfrm>
        </p:spPr>
      </p:pic>
      <p:sp>
        <p:nvSpPr>
          <p:cNvPr id="6" name="TextBox 5">
            <a:extLst>
              <a:ext uri="{FF2B5EF4-FFF2-40B4-BE49-F238E27FC236}">
                <a16:creationId xmlns:a16="http://schemas.microsoft.com/office/drawing/2014/main" id="{B753E6DE-1B49-CB16-9222-3E31D4038418}"/>
              </a:ext>
            </a:extLst>
          </p:cNvPr>
          <p:cNvSpPr txBox="1"/>
          <p:nvPr/>
        </p:nvSpPr>
        <p:spPr>
          <a:xfrm>
            <a:off x="4240641" y="6547333"/>
            <a:ext cx="8035290" cy="307777"/>
          </a:xfrm>
          <a:prstGeom prst="rect">
            <a:avLst/>
          </a:prstGeom>
          <a:noFill/>
        </p:spPr>
        <p:txBody>
          <a:bodyPr wrap="square">
            <a:spAutoFit/>
          </a:bodyPr>
          <a:lstStyle/>
          <a:p>
            <a:r>
              <a:rPr lang="en-US" altLang="ko-KR" sz="1400" dirty="0"/>
              <a:t>Maruyama et al. Journal of Cardiovascular Electrophysiology Vol. 18, No. 11, November 2007</a:t>
            </a:r>
            <a:endParaRPr lang="ko-KR" altLang="en-US" sz="1400" dirty="0"/>
          </a:p>
        </p:txBody>
      </p:sp>
      <p:sp>
        <p:nvSpPr>
          <p:cNvPr id="7" name="TextBox 6">
            <a:extLst>
              <a:ext uri="{FF2B5EF4-FFF2-40B4-BE49-F238E27FC236}">
                <a16:creationId xmlns:a16="http://schemas.microsoft.com/office/drawing/2014/main" id="{C71943B1-A09C-1273-FBB6-A5AFD6F29E8E}"/>
              </a:ext>
            </a:extLst>
          </p:cNvPr>
          <p:cNvSpPr txBox="1"/>
          <p:nvPr/>
        </p:nvSpPr>
        <p:spPr>
          <a:xfrm>
            <a:off x="6685542" y="1366923"/>
            <a:ext cx="5226372" cy="223695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ko-KR" sz="2400" dirty="0"/>
              <a:t>Post AOP, VA interval</a:t>
            </a:r>
          </a:p>
          <a:p>
            <a:pPr marL="742950" lvl="1" indent="-285750">
              <a:lnSpc>
                <a:spcPct val="150000"/>
              </a:lnSpc>
              <a:buFont typeface="Arial" panose="020B0604020202020204" pitchFamily="34" charset="0"/>
              <a:buChar char="•"/>
            </a:pPr>
            <a:r>
              <a:rPr lang="en-US" altLang="ko-KR" sz="2400" dirty="0"/>
              <a:t>RAA pacing : 174ms</a:t>
            </a:r>
          </a:p>
          <a:p>
            <a:pPr marL="742950" lvl="1" indent="-285750">
              <a:lnSpc>
                <a:spcPct val="150000"/>
              </a:lnSpc>
              <a:buFont typeface="Arial" panose="020B0604020202020204" pitchFamily="34" charset="0"/>
              <a:buChar char="•"/>
            </a:pPr>
            <a:r>
              <a:rPr lang="en-US" altLang="ko-KR" sz="2400" dirty="0" err="1"/>
              <a:t>CSp</a:t>
            </a:r>
            <a:r>
              <a:rPr lang="en-US" altLang="ko-KR" sz="2400" dirty="0"/>
              <a:t> pacing : 250ms</a:t>
            </a:r>
          </a:p>
          <a:p>
            <a:pPr marL="742950" lvl="1" indent="-285750">
              <a:lnSpc>
                <a:spcPct val="150000"/>
              </a:lnSpc>
              <a:buFont typeface="Arial" panose="020B0604020202020204" pitchFamily="34" charset="0"/>
              <a:buChar char="•"/>
            </a:pPr>
            <a:r>
              <a:rPr lang="en-US" altLang="ko-KR" sz="2400" dirty="0"/>
              <a:t>△ VA interval = 76ms &gt; 14ms</a:t>
            </a:r>
          </a:p>
        </p:txBody>
      </p:sp>
    </p:spTree>
    <p:extLst>
      <p:ext uri="{BB962C8B-B14F-4D97-AF65-F5344CB8AC3E}">
        <p14:creationId xmlns:p14="http://schemas.microsoft.com/office/powerpoint/2010/main" val="33852916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D79B69C-BDC5-7494-CBB7-F0DE5056B762}"/>
              </a:ext>
            </a:extLst>
          </p:cNvPr>
          <p:cNvSpPr>
            <a:spLocks noGrp="1"/>
          </p:cNvSpPr>
          <p:nvPr>
            <p:ph type="title"/>
          </p:nvPr>
        </p:nvSpPr>
        <p:spPr>
          <a:xfrm>
            <a:off x="878840" y="93477"/>
            <a:ext cx="10591800" cy="968507"/>
          </a:xfrm>
        </p:spPr>
        <p:txBody>
          <a:bodyPr/>
          <a:lstStyle/>
          <a:p>
            <a:pPr algn="ctr"/>
            <a:r>
              <a:rPr lang="en-US" altLang="ko-KR" b="1" dirty="0"/>
              <a:t>Single Atrial </a:t>
            </a:r>
            <a:r>
              <a:rPr lang="en-US" altLang="ko-KR" b="1" dirty="0" err="1"/>
              <a:t>Extrastimulus</a:t>
            </a:r>
            <a:endParaRPr lang="ko-KR" altLang="en-US" b="1" dirty="0"/>
          </a:p>
        </p:txBody>
      </p:sp>
      <p:pic>
        <p:nvPicPr>
          <p:cNvPr id="5" name="내용 개체 틀 4" descr="텍스트이(가) 표시된 사진&#10;&#10;자동 생성된 설명">
            <a:extLst>
              <a:ext uri="{FF2B5EF4-FFF2-40B4-BE49-F238E27FC236}">
                <a16:creationId xmlns:a16="http://schemas.microsoft.com/office/drawing/2014/main" id="{78479D31-6E9C-EC1D-CF86-852FA3EC9F2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071" b="55775"/>
          <a:stretch/>
        </p:blipFill>
        <p:spPr>
          <a:xfrm>
            <a:off x="0" y="1660697"/>
            <a:ext cx="12192335" cy="3779106"/>
          </a:xfrm>
        </p:spPr>
      </p:pic>
      <p:sp>
        <p:nvSpPr>
          <p:cNvPr id="6" name="TextBox 5">
            <a:extLst>
              <a:ext uri="{FF2B5EF4-FFF2-40B4-BE49-F238E27FC236}">
                <a16:creationId xmlns:a16="http://schemas.microsoft.com/office/drawing/2014/main" id="{B3260FBD-DDA7-8EE0-DE76-CFA0302D4F83}"/>
              </a:ext>
            </a:extLst>
          </p:cNvPr>
          <p:cNvSpPr txBox="1"/>
          <p:nvPr/>
        </p:nvSpPr>
        <p:spPr>
          <a:xfrm>
            <a:off x="9700436" y="6334780"/>
            <a:ext cx="2491564" cy="523220"/>
          </a:xfrm>
          <a:prstGeom prst="rect">
            <a:avLst/>
          </a:prstGeom>
          <a:noFill/>
        </p:spPr>
        <p:txBody>
          <a:bodyPr wrap="square">
            <a:spAutoFit/>
          </a:bodyPr>
          <a:lstStyle/>
          <a:p>
            <a:pPr algn="r"/>
            <a:r>
              <a:rPr lang="en-US" altLang="ko-KR" sz="1400" dirty="0"/>
              <a:t>NAGASHIMA et al. </a:t>
            </a:r>
          </a:p>
          <a:p>
            <a:r>
              <a:rPr lang="en-US" altLang="ko-KR" sz="1400" dirty="0"/>
              <a:t>Journal of Arrhythmia. 2024</a:t>
            </a:r>
            <a:endParaRPr lang="ko-KR" altLang="en-US" sz="1400" dirty="0"/>
          </a:p>
        </p:txBody>
      </p:sp>
    </p:spTree>
    <p:extLst>
      <p:ext uri="{BB962C8B-B14F-4D97-AF65-F5344CB8AC3E}">
        <p14:creationId xmlns:p14="http://schemas.microsoft.com/office/powerpoint/2010/main" val="4026600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77BC819-9729-4C31-914E-D829BA5D1E38}"/>
              </a:ext>
            </a:extLst>
          </p:cNvPr>
          <p:cNvSpPr>
            <a:spLocks noGrp="1"/>
          </p:cNvSpPr>
          <p:nvPr>
            <p:ph type="title"/>
          </p:nvPr>
        </p:nvSpPr>
        <p:spPr>
          <a:xfrm>
            <a:off x="838200" y="0"/>
            <a:ext cx="10515600" cy="1325563"/>
          </a:xfrm>
        </p:spPr>
        <p:txBody>
          <a:bodyPr/>
          <a:lstStyle/>
          <a:p>
            <a:pPr algn="ctr"/>
            <a:r>
              <a:rPr lang="en-US" altLang="ko-KR" b="1" dirty="0"/>
              <a:t>ECG of</a:t>
            </a:r>
            <a:r>
              <a:rPr lang="ko-KR" altLang="en-US" b="1" dirty="0"/>
              <a:t> </a:t>
            </a:r>
            <a:r>
              <a:rPr lang="en-US" altLang="ko-KR" b="1" dirty="0"/>
              <a:t>SVT : P wave</a:t>
            </a:r>
            <a:endParaRPr lang="ko-KR" altLang="en-US" b="1" dirty="0"/>
          </a:p>
        </p:txBody>
      </p:sp>
      <p:pic>
        <p:nvPicPr>
          <p:cNvPr id="1026" name="Picture 2">
            <a:extLst>
              <a:ext uri="{FF2B5EF4-FFF2-40B4-BE49-F238E27FC236}">
                <a16:creationId xmlns:a16="http://schemas.microsoft.com/office/drawing/2014/main" id="{0BAEAC85-F3C4-422D-BC36-8BB59A622E46}"/>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36396"/>
          <a:stretch/>
        </p:blipFill>
        <p:spPr bwMode="auto">
          <a:xfrm>
            <a:off x="1051518" y="1325563"/>
            <a:ext cx="10088964" cy="48528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B5CAEE8-A158-42DB-8EB5-78EA58A04278}"/>
              </a:ext>
            </a:extLst>
          </p:cNvPr>
          <p:cNvSpPr txBox="1"/>
          <p:nvPr/>
        </p:nvSpPr>
        <p:spPr>
          <a:xfrm>
            <a:off x="9365894" y="6550223"/>
            <a:ext cx="2826106" cy="307777"/>
          </a:xfrm>
          <a:prstGeom prst="rect">
            <a:avLst/>
          </a:prstGeom>
          <a:noFill/>
        </p:spPr>
        <p:txBody>
          <a:bodyPr wrap="square">
            <a:spAutoFit/>
          </a:bodyPr>
          <a:lstStyle/>
          <a:p>
            <a:r>
              <a:rPr lang="en-US" altLang="ko-KR" sz="1400" b="0" i="0" dirty="0">
                <a:solidFill>
                  <a:srgbClr val="000000"/>
                </a:solidFill>
                <a:effectLst/>
                <a:latin typeface="Helvetica" panose="020B0604020202020204" pitchFamily="34" charset="0"/>
              </a:rPr>
              <a:t>Circulation. 2003;107:1096–1099</a:t>
            </a:r>
            <a:endParaRPr lang="ko-KR" altLang="en-US" sz="1400" dirty="0"/>
          </a:p>
        </p:txBody>
      </p:sp>
    </p:spTree>
    <p:extLst>
      <p:ext uri="{BB962C8B-B14F-4D97-AF65-F5344CB8AC3E}">
        <p14:creationId xmlns:p14="http://schemas.microsoft.com/office/powerpoint/2010/main" val="30088077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8693B36F-CC08-0B15-E8C6-041ECC524042}"/>
              </a:ext>
            </a:extLst>
          </p:cNvPr>
          <p:cNvSpPr>
            <a:spLocks noGrp="1"/>
          </p:cNvSpPr>
          <p:nvPr>
            <p:ph type="title"/>
          </p:nvPr>
        </p:nvSpPr>
        <p:spPr>
          <a:xfrm>
            <a:off x="0" y="18255"/>
            <a:ext cx="12192000" cy="1325563"/>
          </a:xfrm>
        </p:spPr>
        <p:txBody>
          <a:bodyPr>
            <a:normAutofit/>
          </a:bodyPr>
          <a:lstStyle/>
          <a:p>
            <a:pPr algn="ctr"/>
            <a:r>
              <a:rPr lang="en-US" altLang="ko-KR" b="1" dirty="0"/>
              <a:t>Single Atrial </a:t>
            </a:r>
            <a:r>
              <a:rPr lang="en-US" altLang="ko-KR" b="1" dirty="0" err="1"/>
              <a:t>Extrastimulus</a:t>
            </a:r>
            <a:endParaRPr lang="ko-KR" altLang="en-US" b="1" dirty="0"/>
          </a:p>
        </p:txBody>
      </p:sp>
      <p:pic>
        <p:nvPicPr>
          <p:cNvPr id="6" name="내용 개체 틀 5" descr="텍스트, 도표, 평면도, 개략도이(가) 표시된 사진&#10;&#10;자동 생성된 설명">
            <a:extLst>
              <a:ext uri="{FF2B5EF4-FFF2-40B4-BE49-F238E27FC236}">
                <a16:creationId xmlns:a16="http://schemas.microsoft.com/office/drawing/2014/main" id="{64499DC4-D9E9-D896-0498-5FD8880BA06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t="561"/>
          <a:stretch/>
        </p:blipFill>
        <p:spPr>
          <a:xfrm>
            <a:off x="165100" y="1486316"/>
            <a:ext cx="8435770" cy="5371684"/>
          </a:xfrm>
        </p:spPr>
      </p:pic>
      <p:sp>
        <p:nvSpPr>
          <p:cNvPr id="8" name="TextBox 7">
            <a:extLst>
              <a:ext uri="{FF2B5EF4-FFF2-40B4-BE49-F238E27FC236}">
                <a16:creationId xmlns:a16="http://schemas.microsoft.com/office/drawing/2014/main" id="{8581A944-04A2-000E-44F3-B84D02784532}"/>
              </a:ext>
            </a:extLst>
          </p:cNvPr>
          <p:cNvSpPr txBox="1"/>
          <p:nvPr/>
        </p:nvSpPr>
        <p:spPr>
          <a:xfrm>
            <a:off x="10531270" y="6550223"/>
            <a:ext cx="1660730" cy="307777"/>
          </a:xfrm>
          <a:prstGeom prst="rect">
            <a:avLst/>
          </a:prstGeom>
          <a:noFill/>
        </p:spPr>
        <p:txBody>
          <a:bodyPr wrap="square">
            <a:spAutoFit/>
          </a:bodyPr>
          <a:lstStyle/>
          <a:p>
            <a:r>
              <a:rPr lang="en-US" altLang="ko-KR" sz="1400" dirty="0"/>
              <a:t>Inaba et al. 2004</a:t>
            </a:r>
            <a:endParaRPr lang="ko-KR" altLang="en-US" sz="1400" dirty="0"/>
          </a:p>
        </p:txBody>
      </p:sp>
      <p:pic>
        <p:nvPicPr>
          <p:cNvPr id="13" name="내용 개체 틀 12" descr="도표, 스케치, 디자인이(가) 표시된 사진&#10;&#10;자동 생성된 설명">
            <a:extLst>
              <a:ext uri="{FF2B5EF4-FFF2-40B4-BE49-F238E27FC236}">
                <a16:creationId xmlns:a16="http://schemas.microsoft.com/office/drawing/2014/main" id="{C7064965-F70C-C1F4-E5EB-4D0F56C1FA36}"/>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8600870" y="1486316"/>
            <a:ext cx="3591130" cy="3421279"/>
          </a:xfrm>
        </p:spPr>
      </p:pic>
    </p:spTree>
    <p:extLst>
      <p:ext uri="{BB962C8B-B14F-4D97-AF65-F5344CB8AC3E}">
        <p14:creationId xmlns:p14="http://schemas.microsoft.com/office/powerpoint/2010/main" val="33486573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2576C66-81C1-A5F3-B30C-8AEEF8F9E59D}"/>
              </a:ext>
            </a:extLst>
          </p:cNvPr>
          <p:cNvSpPr>
            <a:spLocks noGrp="1"/>
          </p:cNvSpPr>
          <p:nvPr>
            <p:ph type="title"/>
          </p:nvPr>
        </p:nvSpPr>
        <p:spPr>
          <a:xfrm>
            <a:off x="1" y="18255"/>
            <a:ext cx="12167898" cy="1325563"/>
          </a:xfrm>
        </p:spPr>
        <p:txBody>
          <a:bodyPr/>
          <a:lstStyle/>
          <a:p>
            <a:pPr algn="ctr"/>
            <a:r>
              <a:rPr lang="en-US" altLang="ko-KR" b="1" dirty="0"/>
              <a:t>Single Atrial </a:t>
            </a:r>
            <a:r>
              <a:rPr lang="en-US" altLang="ko-KR" b="1" dirty="0" err="1"/>
              <a:t>Extrastimulus</a:t>
            </a:r>
            <a:endParaRPr lang="ko-KR" altLang="en-US" b="1" dirty="0"/>
          </a:p>
        </p:txBody>
      </p:sp>
      <p:sp>
        <p:nvSpPr>
          <p:cNvPr id="4" name="내용 개체 틀 3">
            <a:extLst>
              <a:ext uri="{FF2B5EF4-FFF2-40B4-BE49-F238E27FC236}">
                <a16:creationId xmlns:a16="http://schemas.microsoft.com/office/drawing/2014/main" id="{1B38CA60-21A8-B95A-7F73-EC6907CA287D}"/>
              </a:ext>
            </a:extLst>
          </p:cNvPr>
          <p:cNvSpPr>
            <a:spLocks noGrp="1"/>
          </p:cNvSpPr>
          <p:nvPr>
            <p:ph sz="half" idx="2"/>
          </p:nvPr>
        </p:nvSpPr>
        <p:spPr>
          <a:xfrm>
            <a:off x="8785020" y="5735350"/>
            <a:ext cx="2911680" cy="602418"/>
          </a:xfrm>
        </p:spPr>
        <p:txBody>
          <a:bodyPr/>
          <a:lstStyle/>
          <a:p>
            <a:r>
              <a:rPr lang="en-US" altLang="ko-KR" dirty="0"/>
              <a:t>Typical AVNRT</a:t>
            </a:r>
            <a:endParaRPr lang="ko-KR" altLang="en-US" dirty="0"/>
          </a:p>
        </p:txBody>
      </p:sp>
      <p:pic>
        <p:nvPicPr>
          <p:cNvPr id="10" name="내용 개체 틀 9" descr="텍스트, 도표, 스케치, 지도이(가) 표시된 사진&#10;&#10;자동 생성된 설명">
            <a:extLst>
              <a:ext uri="{FF2B5EF4-FFF2-40B4-BE49-F238E27FC236}">
                <a16:creationId xmlns:a16="http://schemas.microsoft.com/office/drawing/2014/main" id="{D1097CF3-9F88-EE73-7541-3CDD56BECCB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3548"/>
          <a:stretch/>
        </p:blipFill>
        <p:spPr>
          <a:xfrm>
            <a:off x="0" y="1362106"/>
            <a:ext cx="8662421" cy="5495894"/>
          </a:xfrm>
        </p:spPr>
      </p:pic>
      <p:sp>
        <p:nvSpPr>
          <p:cNvPr id="11" name="TextBox 10">
            <a:extLst>
              <a:ext uri="{FF2B5EF4-FFF2-40B4-BE49-F238E27FC236}">
                <a16:creationId xmlns:a16="http://schemas.microsoft.com/office/drawing/2014/main" id="{4AC0382A-B6A4-A972-9768-4D6AC9BD5505}"/>
              </a:ext>
            </a:extLst>
          </p:cNvPr>
          <p:cNvSpPr txBox="1"/>
          <p:nvPr/>
        </p:nvSpPr>
        <p:spPr>
          <a:xfrm>
            <a:off x="10531270" y="6550223"/>
            <a:ext cx="1660730" cy="307777"/>
          </a:xfrm>
          <a:prstGeom prst="rect">
            <a:avLst/>
          </a:prstGeom>
          <a:noFill/>
        </p:spPr>
        <p:txBody>
          <a:bodyPr wrap="square">
            <a:spAutoFit/>
          </a:bodyPr>
          <a:lstStyle/>
          <a:p>
            <a:r>
              <a:rPr lang="en-US" altLang="ko-KR" sz="1400" dirty="0"/>
              <a:t>Inaba et al. 2004</a:t>
            </a:r>
            <a:endParaRPr lang="ko-KR" altLang="en-US" sz="1400" dirty="0"/>
          </a:p>
        </p:txBody>
      </p:sp>
      <p:pic>
        <p:nvPicPr>
          <p:cNvPr id="14" name="그림 13" descr="도표, 스케치이(가) 표시된 사진&#10;&#10;자동 생성된 설명">
            <a:extLst>
              <a:ext uri="{FF2B5EF4-FFF2-40B4-BE49-F238E27FC236}">
                <a16:creationId xmlns:a16="http://schemas.microsoft.com/office/drawing/2014/main" id="{0FE8F44F-BF09-6C33-E4EA-569C17ED60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5020" y="1454681"/>
            <a:ext cx="3341596" cy="4169805"/>
          </a:xfrm>
          <a:prstGeom prst="rect">
            <a:avLst/>
          </a:prstGeom>
        </p:spPr>
      </p:pic>
    </p:spTree>
    <p:extLst>
      <p:ext uri="{BB962C8B-B14F-4D97-AF65-F5344CB8AC3E}">
        <p14:creationId xmlns:p14="http://schemas.microsoft.com/office/powerpoint/2010/main" val="2623836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293D4-3EC4-05C0-4269-38E71F002D13}"/>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8681E718-3A85-50A7-BA3F-847FCA046BF3}"/>
              </a:ext>
            </a:extLst>
          </p:cNvPr>
          <p:cNvSpPr>
            <a:spLocks noGrp="1"/>
          </p:cNvSpPr>
          <p:nvPr>
            <p:ph type="title"/>
          </p:nvPr>
        </p:nvSpPr>
        <p:spPr>
          <a:xfrm>
            <a:off x="878840" y="93477"/>
            <a:ext cx="10591800" cy="968507"/>
          </a:xfrm>
        </p:spPr>
        <p:txBody>
          <a:bodyPr/>
          <a:lstStyle/>
          <a:p>
            <a:pPr algn="ctr"/>
            <a:r>
              <a:rPr lang="en-US" altLang="ko-KR" b="1" dirty="0"/>
              <a:t>Single Atrial </a:t>
            </a:r>
            <a:r>
              <a:rPr lang="en-US" altLang="ko-KR" b="1" dirty="0" err="1"/>
              <a:t>Extrastimulus</a:t>
            </a:r>
            <a:r>
              <a:rPr lang="en-US" altLang="ko-KR" b="1" dirty="0"/>
              <a:t> for AT</a:t>
            </a:r>
            <a:endParaRPr lang="ko-KR" altLang="en-US" b="1" dirty="0"/>
          </a:p>
        </p:txBody>
      </p:sp>
      <p:pic>
        <p:nvPicPr>
          <p:cNvPr id="5" name="내용 개체 틀 4" descr="텍스트이(가) 표시된 사진&#10;&#10;자동 생성된 설명">
            <a:extLst>
              <a:ext uri="{FF2B5EF4-FFF2-40B4-BE49-F238E27FC236}">
                <a16:creationId xmlns:a16="http://schemas.microsoft.com/office/drawing/2014/main" id="{7746D5A4-8284-56A0-0BC4-E12B6D904AC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44794"/>
          <a:stretch/>
        </p:blipFill>
        <p:spPr>
          <a:xfrm>
            <a:off x="0" y="1200920"/>
            <a:ext cx="12191375" cy="4666481"/>
          </a:xfrm>
        </p:spPr>
      </p:pic>
      <p:sp>
        <p:nvSpPr>
          <p:cNvPr id="6" name="TextBox 5">
            <a:extLst>
              <a:ext uri="{FF2B5EF4-FFF2-40B4-BE49-F238E27FC236}">
                <a16:creationId xmlns:a16="http://schemas.microsoft.com/office/drawing/2014/main" id="{1C354F0F-9EDE-5108-BC5A-D8BFB32666CB}"/>
              </a:ext>
            </a:extLst>
          </p:cNvPr>
          <p:cNvSpPr txBox="1"/>
          <p:nvPr/>
        </p:nvSpPr>
        <p:spPr>
          <a:xfrm>
            <a:off x="9700436" y="6334780"/>
            <a:ext cx="2491564" cy="523220"/>
          </a:xfrm>
          <a:prstGeom prst="rect">
            <a:avLst/>
          </a:prstGeom>
          <a:noFill/>
        </p:spPr>
        <p:txBody>
          <a:bodyPr wrap="square">
            <a:spAutoFit/>
          </a:bodyPr>
          <a:lstStyle/>
          <a:p>
            <a:pPr algn="r"/>
            <a:r>
              <a:rPr lang="en-US" altLang="ko-KR" sz="1400" dirty="0"/>
              <a:t>NAGASHIMA et al. </a:t>
            </a:r>
          </a:p>
          <a:p>
            <a:r>
              <a:rPr lang="en-US" altLang="ko-KR" sz="1400" dirty="0"/>
              <a:t>Journal of Arrhythmia. 2024</a:t>
            </a:r>
            <a:endParaRPr lang="ko-KR" altLang="en-US" sz="1400" dirty="0"/>
          </a:p>
        </p:txBody>
      </p:sp>
    </p:spTree>
    <p:extLst>
      <p:ext uri="{BB962C8B-B14F-4D97-AF65-F5344CB8AC3E}">
        <p14:creationId xmlns:p14="http://schemas.microsoft.com/office/powerpoint/2010/main" val="40304453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1C6D2-E1EB-C507-96C9-8FA366064E1C}"/>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53D6E4D8-F639-C649-F929-C51D7C73B958}"/>
              </a:ext>
            </a:extLst>
          </p:cNvPr>
          <p:cNvSpPr>
            <a:spLocks noGrp="1"/>
          </p:cNvSpPr>
          <p:nvPr>
            <p:ph type="title"/>
          </p:nvPr>
        </p:nvSpPr>
        <p:spPr>
          <a:xfrm>
            <a:off x="0" y="-25400"/>
            <a:ext cx="12192000" cy="1325563"/>
          </a:xfrm>
        </p:spPr>
        <p:txBody>
          <a:bodyPr/>
          <a:lstStyle/>
          <a:p>
            <a:pPr algn="ctr"/>
            <a:r>
              <a:rPr lang="en-US" altLang="ko-KR" b="1" dirty="0"/>
              <a:t>Single Atrial </a:t>
            </a:r>
            <a:r>
              <a:rPr lang="en-US" altLang="ko-KR" b="1" dirty="0" err="1"/>
              <a:t>Extrastimulus</a:t>
            </a:r>
            <a:endParaRPr lang="ko-KR" altLang="en-US" b="1" dirty="0"/>
          </a:p>
        </p:txBody>
      </p:sp>
      <p:sp>
        <p:nvSpPr>
          <p:cNvPr id="11" name="TextBox 10">
            <a:extLst>
              <a:ext uri="{FF2B5EF4-FFF2-40B4-BE49-F238E27FC236}">
                <a16:creationId xmlns:a16="http://schemas.microsoft.com/office/drawing/2014/main" id="{B5243F21-1DB0-9902-E166-A59A16AD01A6}"/>
              </a:ext>
            </a:extLst>
          </p:cNvPr>
          <p:cNvSpPr txBox="1"/>
          <p:nvPr/>
        </p:nvSpPr>
        <p:spPr>
          <a:xfrm>
            <a:off x="10531270" y="6550223"/>
            <a:ext cx="1660730" cy="307777"/>
          </a:xfrm>
          <a:prstGeom prst="rect">
            <a:avLst/>
          </a:prstGeom>
          <a:noFill/>
        </p:spPr>
        <p:txBody>
          <a:bodyPr wrap="square">
            <a:spAutoFit/>
          </a:bodyPr>
          <a:lstStyle/>
          <a:p>
            <a:r>
              <a:rPr lang="en-US" altLang="ko-KR" sz="1400" dirty="0"/>
              <a:t>Inaba et al. 2004</a:t>
            </a:r>
            <a:endParaRPr lang="ko-KR" altLang="en-US" sz="1400" dirty="0"/>
          </a:p>
        </p:txBody>
      </p:sp>
      <p:pic>
        <p:nvPicPr>
          <p:cNvPr id="7" name="내용 개체 틀 6" descr="텍스트, 도표, 평면도, 평행이(가) 표시된 사진&#10;&#10;자동 생성된 설명">
            <a:extLst>
              <a:ext uri="{FF2B5EF4-FFF2-40B4-BE49-F238E27FC236}">
                <a16:creationId xmlns:a16="http://schemas.microsoft.com/office/drawing/2014/main" id="{D1695941-99BD-EABC-EB7C-9E16A83F127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l="4227"/>
          <a:stretch/>
        </p:blipFill>
        <p:spPr>
          <a:xfrm>
            <a:off x="0" y="1300164"/>
            <a:ext cx="8727198" cy="5557838"/>
          </a:xfrm>
        </p:spPr>
      </p:pic>
      <p:pic>
        <p:nvPicPr>
          <p:cNvPr id="4" name="내용 개체 틀 4" descr="텍스트이(가) 표시된 사진&#10;&#10;자동 생성된 설명">
            <a:extLst>
              <a:ext uri="{FF2B5EF4-FFF2-40B4-BE49-F238E27FC236}">
                <a16:creationId xmlns:a16="http://schemas.microsoft.com/office/drawing/2014/main" id="{669811A1-9A20-3833-B371-A3EB44304954}"/>
              </a:ext>
            </a:extLst>
          </p:cNvPr>
          <p:cNvPicPr>
            <a:picLocks noChangeAspect="1"/>
          </p:cNvPicPr>
          <p:nvPr/>
        </p:nvPicPr>
        <p:blipFill>
          <a:blip r:embed="rId3">
            <a:extLst>
              <a:ext uri="{28A0092B-C50C-407E-A947-70E740481C1C}">
                <a14:useLocalDpi xmlns:a14="http://schemas.microsoft.com/office/drawing/2010/main" val="0"/>
              </a:ext>
            </a:extLst>
          </a:blip>
          <a:srcRect l="30794" t="60606" r="51569"/>
          <a:stretch/>
        </p:blipFill>
        <p:spPr>
          <a:xfrm>
            <a:off x="8836366" y="1300163"/>
            <a:ext cx="3355634" cy="5197131"/>
          </a:xfrm>
          <a:prstGeom prst="rect">
            <a:avLst/>
          </a:prstGeom>
        </p:spPr>
      </p:pic>
    </p:spTree>
    <p:extLst>
      <p:ext uri="{BB962C8B-B14F-4D97-AF65-F5344CB8AC3E}">
        <p14:creationId xmlns:p14="http://schemas.microsoft.com/office/powerpoint/2010/main" val="23438726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F111E8F-D87B-A1C8-BF1D-4656D506DDFA}"/>
              </a:ext>
            </a:extLst>
          </p:cNvPr>
          <p:cNvSpPr>
            <a:spLocks noGrp="1"/>
          </p:cNvSpPr>
          <p:nvPr>
            <p:ph type="ctrTitle"/>
          </p:nvPr>
        </p:nvSpPr>
        <p:spPr/>
        <p:txBody>
          <a:bodyPr>
            <a:normAutofit/>
          </a:bodyPr>
          <a:lstStyle/>
          <a:p>
            <a:r>
              <a:rPr lang="en-US" altLang="ko-KR" sz="9600" b="1" dirty="0"/>
              <a:t>Thank you</a:t>
            </a:r>
            <a:endParaRPr lang="ko-KR" altLang="en-US" sz="9600" b="1" dirty="0"/>
          </a:p>
        </p:txBody>
      </p:sp>
      <p:sp>
        <p:nvSpPr>
          <p:cNvPr id="3" name="부제목 2">
            <a:extLst>
              <a:ext uri="{FF2B5EF4-FFF2-40B4-BE49-F238E27FC236}">
                <a16:creationId xmlns:a16="http://schemas.microsoft.com/office/drawing/2014/main" id="{7BF8ABE4-0881-52D3-CE9F-2A2AB40F295C}"/>
              </a:ext>
            </a:extLst>
          </p:cNvPr>
          <p:cNvSpPr>
            <a:spLocks noGrp="1"/>
          </p:cNvSpPr>
          <p:nvPr>
            <p:ph type="subTitle" idx="1"/>
          </p:nvPr>
        </p:nvSpPr>
        <p:spPr/>
        <p:txBody>
          <a:bodyPr/>
          <a:lstStyle/>
          <a:p>
            <a:endParaRPr lang="ko-KR" altLang="en-US" dirty="0"/>
          </a:p>
        </p:txBody>
      </p:sp>
    </p:spTree>
    <p:extLst>
      <p:ext uri="{BB962C8B-B14F-4D97-AF65-F5344CB8AC3E}">
        <p14:creationId xmlns:p14="http://schemas.microsoft.com/office/powerpoint/2010/main" val="371919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F3A09-2169-2E27-3414-FCA38DEA4320}"/>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57C040EF-A8AE-D814-50FD-009552EEA6BD}"/>
              </a:ext>
            </a:extLst>
          </p:cNvPr>
          <p:cNvSpPr>
            <a:spLocks noGrp="1"/>
          </p:cNvSpPr>
          <p:nvPr>
            <p:ph type="title"/>
          </p:nvPr>
        </p:nvSpPr>
        <p:spPr>
          <a:xfrm>
            <a:off x="0" y="0"/>
            <a:ext cx="12192000" cy="1325563"/>
          </a:xfrm>
        </p:spPr>
        <p:txBody>
          <a:bodyPr/>
          <a:lstStyle/>
          <a:p>
            <a:pPr algn="ctr"/>
            <a:r>
              <a:rPr lang="en-US" altLang="ko-KR" b="1" dirty="0"/>
              <a:t>Short</a:t>
            </a:r>
            <a:r>
              <a:rPr lang="ko-KR" altLang="en-US" b="1" dirty="0"/>
              <a:t> </a:t>
            </a:r>
            <a:r>
              <a:rPr lang="en-US" altLang="ko-KR" b="1" dirty="0"/>
              <a:t>RP &amp; Long RP tachycardia </a:t>
            </a:r>
            <a:endParaRPr lang="ko-KR" altLang="en-US" b="1" dirty="0"/>
          </a:p>
        </p:txBody>
      </p:sp>
      <p:pic>
        <p:nvPicPr>
          <p:cNvPr id="13314" name="Picture 2" descr="Schematic illustration of RP interval measurement and classification (short/long RP)">
            <a:extLst>
              <a:ext uri="{FF2B5EF4-FFF2-40B4-BE49-F238E27FC236}">
                <a16:creationId xmlns:a16="http://schemas.microsoft.com/office/drawing/2014/main" id="{7466E6D7-E101-2327-D9C0-34C36D57EE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545" t="60904" r="23618" b="3771"/>
          <a:stretch/>
        </p:blipFill>
        <p:spPr bwMode="auto">
          <a:xfrm>
            <a:off x="6599881" y="1667974"/>
            <a:ext cx="4753919" cy="35886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chematic illustration of RP interval measurement and classification (short/long RP)">
            <a:extLst>
              <a:ext uri="{FF2B5EF4-FFF2-40B4-BE49-F238E27FC236}">
                <a16:creationId xmlns:a16="http://schemas.microsoft.com/office/drawing/2014/main" id="{397E7E98-F1CC-EE78-05FF-06B5B36DEF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959" t="13087" r="23860" b="51551"/>
          <a:stretch/>
        </p:blipFill>
        <p:spPr bwMode="auto">
          <a:xfrm>
            <a:off x="877187" y="1584262"/>
            <a:ext cx="4816041" cy="36851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FFAC38B-BCB1-ABB0-EA72-5F1B73CAB652}"/>
              </a:ext>
            </a:extLst>
          </p:cNvPr>
          <p:cNvSpPr txBox="1"/>
          <p:nvPr/>
        </p:nvSpPr>
        <p:spPr>
          <a:xfrm>
            <a:off x="1837997" y="5269377"/>
            <a:ext cx="2170626" cy="956159"/>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ko-KR" sz="2000" dirty="0"/>
              <a:t>Typical AVNRT</a:t>
            </a:r>
          </a:p>
          <a:p>
            <a:pPr marL="285750" indent="-285750">
              <a:lnSpc>
                <a:spcPct val="150000"/>
              </a:lnSpc>
              <a:buFont typeface="Arial" panose="020B0604020202020204" pitchFamily="34" charset="0"/>
              <a:buChar char="•"/>
            </a:pPr>
            <a:r>
              <a:rPr lang="en-US" altLang="ko-KR" sz="2000" dirty="0"/>
              <a:t>AVRT </a:t>
            </a:r>
          </a:p>
        </p:txBody>
      </p:sp>
      <p:sp>
        <p:nvSpPr>
          <p:cNvPr id="6" name="TextBox 5">
            <a:extLst>
              <a:ext uri="{FF2B5EF4-FFF2-40B4-BE49-F238E27FC236}">
                <a16:creationId xmlns:a16="http://schemas.microsoft.com/office/drawing/2014/main" id="{FE1C8354-3D0A-1F49-ECED-C330D85CDE03}"/>
              </a:ext>
            </a:extLst>
          </p:cNvPr>
          <p:cNvSpPr txBox="1"/>
          <p:nvPr/>
        </p:nvSpPr>
        <p:spPr>
          <a:xfrm>
            <a:off x="7674128" y="5251653"/>
            <a:ext cx="2313019" cy="956159"/>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ko-KR" sz="2000" dirty="0"/>
              <a:t>AT</a:t>
            </a:r>
          </a:p>
          <a:p>
            <a:pPr marL="285750" indent="-285750">
              <a:lnSpc>
                <a:spcPct val="150000"/>
              </a:lnSpc>
              <a:buFont typeface="Arial" panose="020B0604020202020204" pitchFamily="34" charset="0"/>
              <a:buChar char="•"/>
            </a:pPr>
            <a:r>
              <a:rPr lang="en-US" altLang="ko-KR" sz="2000" dirty="0"/>
              <a:t>Atypical AVNRT</a:t>
            </a:r>
          </a:p>
        </p:txBody>
      </p:sp>
      <p:sp>
        <p:nvSpPr>
          <p:cNvPr id="11" name="TextBox 10">
            <a:extLst>
              <a:ext uri="{FF2B5EF4-FFF2-40B4-BE49-F238E27FC236}">
                <a16:creationId xmlns:a16="http://schemas.microsoft.com/office/drawing/2014/main" id="{3F0CF31D-76CB-2112-633C-2F9BDCE4714E}"/>
              </a:ext>
            </a:extLst>
          </p:cNvPr>
          <p:cNvSpPr txBox="1"/>
          <p:nvPr/>
        </p:nvSpPr>
        <p:spPr>
          <a:xfrm>
            <a:off x="1567677" y="6550223"/>
            <a:ext cx="10624323" cy="307777"/>
          </a:xfrm>
          <a:prstGeom prst="rect">
            <a:avLst/>
          </a:prstGeom>
          <a:noFill/>
        </p:spPr>
        <p:txBody>
          <a:bodyPr wrap="square">
            <a:spAutoFit/>
          </a:bodyPr>
          <a:lstStyle/>
          <a:p>
            <a:r>
              <a:rPr lang="en-US" altLang="ko-KR" sz="1400" dirty="0"/>
              <a:t>Supraventricular Tachycardia Diagnosis and Management. EUROPEAN JOURNAL OF ARRHYTHMIA &amp; ELECTROPHYSIOLOGY 2021</a:t>
            </a:r>
            <a:endParaRPr lang="ko-KR" altLang="en-US" sz="1400" dirty="0"/>
          </a:p>
        </p:txBody>
      </p:sp>
    </p:spTree>
    <p:extLst>
      <p:ext uri="{BB962C8B-B14F-4D97-AF65-F5344CB8AC3E}">
        <p14:creationId xmlns:p14="http://schemas.microsoft.com/office/powerpoint/2010/main" val="2997981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B9DB471-8800-A0B2-88D1-A372BCC840D2}"/>
              </a:ext>
            </a:extLst>
          </p:cNvPr>
          <p:cNvSpPr>
            <a:spLocks noGrp="1"/>
          </p:cNvSpPr>
          <p:nvPr>
            <p:ph type="title"/>
          </p:nvPr>
        </p:nvSpPr>
        <p:spPr>
          <a:xfrm>
            <a:off x="0" y="0"/>
            <a:ext cx="12192000" cy="1325563"/>
          </a:xfrm>
        </p:spPr>
        <p:txBody>
          <a:bodyPr/>
          <a:lstStyle/>
          <a:p>
            <a:pPr algn="ctr"/>
            <a:r>
              <a:rPr lang="en-US" altLang="ko-KR" b="1" dirty="0"/>
              <a:t>Pacing maneuvers</a:t>
            </a:r>
            <a:endParaRPr lang="ko-KR" altLang="en-US" dirty="0"/>
          </a:p>
        </p:txBody>
      </p:sp>
      <p:sp>
        <p:nvSpPr>
          <p:cNvPr id="3" name="내용 개체 틀 2">
            <a:extLst>
              <a:ext uri="{FF2B5EF4-FFF2-40B4-BE49-F238E27FC236}">
                <a16:creationId xmlns:a16="http://schemas.microsoft.com/office/drawing/2014/main" id="{1E1E6182-9902-5EAD-E84A-1480DD88893A}"/>
              </a:ext>
            </a:extLst>
          </p:cNvPr>
          <p:cNvSpPr>
            <a:spLocks noGrp="1"/>
          </p:cNvSpPr>
          <p:nvPr>
            <p:ph idx="1"/>
          </p:nvPr>
        </p:nvSpPr>
        <p:spPr>
          <a:xfrm>
            <a:off x="560613" y="1325563"/>
            <a:ext cx="4806043" cy="2103437"/>
          </a:xfrm>
        </p:spPr>
        <p:txBody>
          <a:bodyPr>
            <a:normAutofit/>
          </a:bodyPr>
          <a:lstStyle/>
          <a:p>
            <a:pPr>
              <a:lnSpc>
                <a:spcPct val="150000"/>
              </a:lnSpc>
            </a:pPr>
            <a:r>
              <a:rPr lang="en-US" altLang="ko-KR" dirty="0"/>
              <a:t>Objective </a:t>
            </a:r>
          </a:p>
          <a:p>
            <a:pPr lvl="1">
              <a:lnSpc>
                <a:spcPct val="150000"/>
              </a:lnSpc>
            </a:pPr>
            <a:r>
              <a:rPr lang="en-US" altLang="ko-KR" dirty="0"/>
              <a:t>Accessory Pathway -&gt; AVRT</a:t>
            </a:r>
          </a:p>
          <a:p>
            <a:pPr lvl="1">
              <a:lnSpc>
                <a:spcPct val="150000"/>
              </a:lnSpc>
            </a:pPr>
            <a:r>
              <a:rPr lang="en-US" altLang="ko-KR" dirty="0"/>
              <a:t>VA linking : Reentry &lt;-&gt; AT</a:t>
            </a:r>
          </a:p>
        </p:txBody>
      </p:sp>
      <p:sp>
        <p:nvSpPr>
          <p:cNvPr id="8" name="내용 개체 틀 2">
            <a:extLst>
              <a:ext uri="{FF2B5EF4-FFF2-40B4-BE49-F238E27FC236}">
                <a16:creationId xmlns:a16="http://schemas.microsoft.com/office/drawing/2014/main" id="{1E873C87-CBBD-3318-28B5-352FAC1FE57A}"/>
              </a:ext>
            </a:extLst>
          </p:cNvPr>
          <p:cNvSpPr txBox="1">
            <a:spLocks/>
          </p:cNvSpPr>
          <p:nvPr/>
        </p:nvSpPr>
        <p:spPr>
          <a:xfrm>
            <a:off x="6591301" y="3284720"/>
            <a:ext cx="5040086" cy="3388222"/>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60000"/>
              </a:lnSpc>
            </a:pPr>
            <a:r>
              <a:rPr lang="en-US" altLang="ko-KR" dirty="0"/>
              <a:t>During SVT </a:t>
            </a:r>
          </a:p>
          <a:p>
            <a:pPr lvl="1">
              <a:lnSpc>
                <a:spcPct val="160000"/>
              </a:lnSpc>
            </a:pPr>
            <a:r>
              <a:rPr lang="en-US" altLang="ko-KR" dirty="0"/>
              <a:t>His refractory PVC</a:t>
            </a:r>
          </a:p>
          <a:p>
            <a:pPr lvl="1">
              <a:lnSpc>
                <a:spcPct val="160000"/>
              </a:lnSpc>
            </a:pPr>
            <a:r>
              <a:rPr lang="en-US" altLang="ko-KR" dirty="0"/>
              <a:t>Ventricular Overdrive Pacing</a:t>
            </a:r>
          </a:p>
          <a:p>
            <a:pPr lvl="1">
              <a:lnSpc>
                <a:spcPct val="160000"/>
              </a:lnSpc>
            </a:pPr>
            <a:r>
              <a:rPr lang="en-US" altLang="ko-KR" dirty="0"/>
              <a:t>Atrial Overdrive Pacing</a:t>
            </a:r>
          </a:p>
          <a:p>
            <a:pPr lvl="1">
              <a:lnSpc>
                <a:spcPct val="160000"/>
              </a:lnSpc>
            </a:pPr>
            <a:r>
              <a:rPr lang="en-US" altLang="ko-KR" dirty="0"/>
              <a:t>Single Atrial </a:t>
            </a:r>
            <a:r>
              <a:rPr lang="en-US" altLang="ko-KR" dirty="0" err="1"/>
              <a:t>Extrastimulus</a:t>
            </a:r>
            <a:endParaRPr lang="en-US" altLang="ko-KR" dirty="0"/>
          </a:p>
          <a:p>
            <a:pPr lvl="1"/>
            <a:endParaRPr lang="en-US" altLang="ko-KR" dirty="0"/>
          </a:p>
        </p:txBody>
      </p:sp>
      <p:sp>
        <p:nvSpPr>
          <p:cNvPr id="4" name="내용 개체 틀 2">
            <a:extLst>
              <a:ext uri="{FF2B5EF4-FFF2-40B4-BE49-F238E27FC236}">
                <a16:creationId xmlns:a16="http://schemas.microsoft.com/office/drawing/2014/main" id="{85A0B780-F923-5FC5-343C-82693DD8463C}"/>
              </a:ext>
            </a:extLst>
          </p:cNvPr>
          <p:cNvSpPr txBox="1">
            <a:spLocks/>
          </p:cNvSpPr>
          <p:nvPr/>
        </p:nvSpPr>
        <p:spPr>
          <a:xfrm>
            <a:off x="6591301" y="1255918"/>
            <a:ext cx="3962400" cy="2173082"/>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altLang="ko-KR" dirty="0"/>
              <a:t>During SR </a:t>
            </a:r>
          </a:p>
          <a:p>
            <a:pPr lvl="1">
              <a:lnSpc>
                <a:spcPct val="150000"/>
              </a:lnSpc>
            </a:pPr>
            <a:r>
              <a:rPr lang="en-US" altLang="ko-KR" dirty="0"/>
              <a:t>Para-</a:t>
            </a:r>
            <a:r>
              <a:rPr lang="en-US" altLang="ko-KR" dirty="0" err="1"/>
              <a:t>Hisian</a:t>
            </a:r>
            <a:r>
              <a:rPr lang="en-US" altLang="ko-KR" dirty="0"/>
              <a:t> Pacing</a:t>
            </a:r>
          </a:p>
          <a:p>
            <a:pPr lvl="1">
              <a:lnSpc>
                <a:spcPct val="150000"/>
              </a:lnSpc>
            </a:pPr>
            <a:r>
              <a:rPr lang="en-US" altLang="ko-KR" dirty="0"/>
              <a:t>Differential Pacing</a:t>
            </a:r>
          </a:p>
          <a:p>
            <a:pPr lvl="1"/>
            <a:endParaRPr lang="en-US" altLang="ko-KR" dirty="0"/>
          </a:p>
        </p:txBody>
      </p:sp>
    </p:spTree>
    <p:extLst>
      <p:ext uri="{BB962C8B-B14F-4D97-AF65-F5344CB8AC3E}">
        <p14:creationId xmlns:p14="http://schemas.microsoft.com/office/powerpoint/2010/main" val="1735580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554CC33-A2F6-4C10-A0A1-6FDFD216DF8B}"/>
              </a:ext>
            </a:extLst>
          </p:cNvPr>
          <p:cNvSpPr>
            <a:spLocks noGrp="1"/>
          </p:cNvSpPr>
          <p:nvPr>
            <p:ph type="title"/>
          </p:nvPr>
        </p:nvSpPr>
        <p:spPr>
          <a:xfrm>
            <a:off x="1524000" y="0"/>
            <a:ext cx="9144000" cy="994172"/>
          </a:xfrm>
        </p:spPr>
        <p:txBody>
          <a:bodyPr/>
          <a:lstStyle/>
          <a:p>
            <a:pPr algn="ctr"/>
            <a:r>
              <a:rPr lang="en-US" altLang="ko-KR" b="1" dirty="0"/>
              <a:t>Para-</a:t>
            </a:r>
            <a:r>
              <a:rPr lang="en-US" altLang="ko-KR" b="1" dirty="0" err="1"/>
              <a:t>Hisian</a:t>
            </a:r>
            <a:r>
              <a:rPr lang="en-US" altLang="ko-KR" b="1" dirty="0"/>
              <a:t> Pacing (PHP)</a:t>
            </a:r>
            <a:endParaRPr lang="ko-KR" altLang="en-US" b="1" dirty="0"/>
          </a:p>
        </p:txBody>
      </p:sp>
      <p:pic>
        <p:nvPicPr>
          <p:cNvPr id="4" name="내용 개체 틀 3">
            <a:extLst>
              <a:ext uri="{FF2B5EF4-FFF2-40B4-BE49-F238E27FC236}">
                <a16:creationId xmlns:a16="http://schemas.microsoft.com/office/drawing/2014/main" id="{ED74DC64-8D08-4324-B388-829C00CE0ED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81753" y="1104878"/>
            <a:ext cx="8393736" cy="5753122"/>
          </a:xfrm>
          <a:prstGeom prst="rect">
            <a:avLst/>
          </a:prstGeom>
        </p:spPr>
      </p:pic>
      <p:sp>
        <p:nvSpPr>
          <p:cNvPr id="5" name="TextBox 4">
            <a:extLst>
              <a:ext uri="{FF2B5EF4-FFF2-40B4-BE49-F238E27FC236}">
                <a16:creationId xmlns:a16="http://schemas.microsoft.com/office/drawing/2014/main" id="{8939D63D-43D2-464D-BC17-B85302DD9CD4}"/>
              </a:ext>
            </a:extLst>
          </p:cNvPr>
          <p:cNvSpPr txBox="1"/>
          <p:nvPr/>
        </p:nvSpPr>
        <p:spPr>
          <a:xfrm>
            <a:off x="7442200" y="6550223"/>
            <a:ext cx="4749800" cy="307777"/>
          </a:xfrm>
          <a:prstGeom prst="rect">
            <a:avLst/>
          </a:prstGeom>
          <a:noFill/>
        </p:spPr>
        <p:txBody>
          <a:bodyPr wrap="square">
            <a:spAutoFit/>
          </a:bodyPr>
          <a:lstStyle/>
          <a:p>
            <a:r>
              <a:rPr lang="pt-BR" altLang="ko-KR" sz="1400" dirty="0"/>
              <a:t>Ali, H. et al. J Am Coll Cardiol EP.a 2019;5(11):1233–52.</a:t>
            </a:r>
            <a:endParaRPr lang="ko-KR" altLang="en-US" sz="1400" dirty="0"/>
          </a:p>
        </p:txBody>
      </p:sp>
    </p:spTree>
    <p:extLst>
      <p:ext uri="{BB962C8B-B14F-4D97-AF65-F5344CB8AC3E}">
        <p14:creationId xmlns:p14="http://schemas.microsoft.com/office/powerpoint/2010/main" val="2797021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826CDD97-1C22-4630-82CF-DDF29973C7D5}"/>
              </a:ext>
            </a:extLst>
          </p:cNvPr>
          <p:cNvSpPr>
            <a:spLocks noGrp="1"/>
          </p:cNvSpPr>
          <p:nvPr>
            <p:ph type="title"/>
          </p:nvPr>
        </p:nvSpPr>
        <p:spPr>
          <a:xfrm>
            <a:off x="0" y="0"/>
            <a:ext cx="12192000" cy="994172"/>
          </a:xfrm>
        </p:spPr>
        <p:txBody>
          <a:bodyPr/>
          <a:lstStyle/>
          <a:p>
            <a:pPr algn="ctr"/>
            <a:r>
              <a:rPr lang="en-US" altLang="ko-KR" b="1" dirty="0"/>
              <a:t>PHP - AVN response</a:t>
            </a:r>
            <a:endParaRPr lang="ko-KR" altLang="en-US" b="1" dirty="0"/>
          </a:p>
        </p:txBody>
      </p:sp>
      <p:pic>
        <p:nvPicPr>
          <p:cNvPr id="6" name="그림 5">
            <a:extLst>
              <a:ext uri="{FF2B5EF4-FFF2-40B4-BE49-F238E27FC236}">
                <a16:creationId xmlns:a16="http://schemas.microsoft.com/office/drawing/2014/main" id="{E0683B2D-4E95-498E-B1D4-3B50DEDBB13D}"/>
              </a:ext>
            </a:extLst>
          </p:cNvPr>
          <p:cNvPicPr>
            <a:picLocks noChangeAspect="1"/>
          </p:cNvPicPr>
          <p:nvPr/>
        </p:nvPicPr>
        <p:blipFill rotWithShape="1">
          <a:blip r:embed="rId3">
            <a:extLst>
              <a:ext uri="{28A0092B-C50C-407E-A947-70E740481C1C}">
                <a14:useLocalDpi xmlns:a14="http://schemas.microsoft.com/office/drawing/2010/main" val="0"/>
              </a:ext>
            </a:extLst>
          </a:blip>
          <a:srcRect l="1338" t="2054" r="50157" b="3000"/>
          <a:stretch/>
        </p:blipFill>
        <p:spPr>
          <a:xfrm>
            <a:off x="3405410" y="994172"/>
            <a:ext cx="5381179" cy="5869252"/>
          </a:xfrm>
          <a:prstGeom prst="rect">
            <a:avLst/>
          </a:prstGeom>
        </p:spPr>
      </p:pic>
      <p:sp>
        <p:nvSpPr>
          <p:cNvPr id="10" name="TextBox 9">
            <a:extLst>
              <a:ext uri="{FF2B5EF4-FFF2-40B4-BE49-F238E27FC236}">
                <a16:creationId xmlns:a16="http://schemas.microsoft.com/office/drawing/2014/main" id="{B4BE18F2-508D-4ECD-B582-245504917B66}"/>
              </a:ext>
            </a:extLst>
          </p:cNvPr>
          <p:cNvSpPr txBox="1"/>
          <p:nvPr/>
        </p:nvSpPr>
        <p:spPr>
          <a:xfrm>
            <a:off x="8249738" y="6550223"/>
            <a:ext cx="3942262" cy="307777"/>
          </a:xfrm>
          <a:prstGeom prst="rect">
            <a:avLst/>
          </a:prstGeom>
          <a:noFill/>
        </p:spPr>
        <p:txBody>
          <a:bodyPr wrap="square">
            <a:spAutoFit/>
          </a:bodyPr>
          <a:lstStyle/>
          <a:p>
            <a:r>
              <a:rPr lang="en-US" altLang="ko-KR" sz="1400" dirty="0"/>
              <a:t>J </a:t>
            </a:r>
            <a:r>
              <a:rPr lang="en-US" altLang="ko-KR" sz="1400" dirty="0" err="1"/>
              <a:t>Interv</a:t>
            </a:r>
            <a:r>
              <a:rPr lang="en-US" altLang="ko-KR" sz="1400" dirty="0"/>
              <a:t> Card </a:t>
            </a:r>
            <a:r>
              <a:rPr lang="en-US" altLang="ko-KR" sz="1400" dirty="0" err="1"/>
              <a:t>Electrophysiol</a:t>
            </a:r>
            <a:r>
              <a:rPr lang="en-US" altLang="ko-KR" sz="1400" dirty="0"/>
              <a:t> (2014) 40:105–116</a:t>
            </a:r>
            <a:endParaRPr lang="ko-KR" altLang="en-US" sz="1400" dirty="0"/>
          </a:p>
        </p:txBody>
      </p:sp>
    </p:spTree>
    <p:extLst>
      <p:ext uri="{BB962C8B-B14F-4D97-AF65-F5344CB8AC3E}">
        <p14:creationId xmlns:p14="http://schemas.microsoft.com/office/powerpoint/2010/main" val="1567410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s">
            <a:extLst>
              <a:ext uri="{FF2B5EF4-FFF2-40B4-BE49-F238E27FC236}">
                <a16:creationId xmlns:a16="http://schemas.microsoft.com/office/drawing/2014/main" id="{AB6E1581-D93C-C8DE-4948-F3A4A438932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7151" t="6666" r="49875" b="3384"/>
          <a:stretch/>
        </p:blipFill>
        <p:spPr bwMode="auto">
          <a:xfrm>
            <a:off x="3905795" y="1064790"/>
            <a:ext cx="1998269" cy="5793210"/>
          </a:xfrm>
          <a:prstGeom prst="rect">
            <a:avLst/>
          </a:prstGeom>
          <a:noFill/>
          <a:extLst>
            <a:ext uri="{909E8E84-426E-40DD-AFC4-6F175D3DCCD1}">
              <a14:hiddenFill xmlns:a14="http://schemas.microsoft.com/office/drawing/2010/main">
                <a:solidFill>
                  <a:srgbClr val="FFFFFF"/>
                </a:solidFill>
              </a14:hiddenFill>
            </a:ext>
          </a:extLst>
        </p:spPr>
      </p:pic>
      <p:sp>
        <p:nvSpPr>
          <p:cNvPr id="4" name="제목 1">
            <a:extLst>
              <a:ext uri="{FF2B5EF4-FFF2-40B4-BE49-F238E27FC236}">
                <a16:creationId xmlns:a16="http://schemas.microsoft.com/office/drawing/2014/main" id="{4D22D1F9-0690-08C3-0B19-4341DC200B84}"/>
              </a:ext>
            </a:extLst>
          </p:cNvPr>
          <p:cNvSpPr>
            <a:spLocks noGrp="1"/>
          </p:cNvSpPr>
          <p:nvPr>
            <p:ph type="title"/>
          </p:nvPr>
        </p:nvSpPr>
        <p:spPr>
          <a:xfrm>
            <a:off x="0" y="0"/>
            <a:ext cx="12192000" cy="994172"/>
          </a:xfrm>
        </p:spPr>
        <p:txBody>
          <a:bodyPr/>
          <a:lstStyle/>
          <a:p>
            <a:pPr algn="ctr"/>
            <a:r>
              <a:rPr lang="en-US" altLang="ko-KR" b="1" dirty="0"/>
              <a:t>PHP - AVN response</a:t>
            </a:r>
            <a:endParaRPr lang="ko-KR" altLang="en-US" b="1" dirty="0"/>
          </a:p>
        </p:txBody>
      </p:sp>
      <p:pic>
        <p:nvPicPr>
          <p:cNvPr id="5" name="Picture 2" descr="Images">
            <a:extLst>
              <a:ext uri="{FF2B5EF4-FFF2-40B4-BE49-F238E27FC236}">
                <a16:creationId xmlns:a16="http://schemas.microsoft.com/office/drawing/2014/main" id="{FD3B75BF-55B1-57D0-94C9-A35AA5BF83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666" r="71598" b="3384"/>
          <a:stretch/>
        </p:blipFill>
        <p:spPr bwMode="auto">
          <a:xfrm>
            <a:off x="6096000" y="1064790"/>
            <a:ext cx="2470411" cy="5793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295918"/>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맑은 고딕"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맑은 고딕"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6565</TotalTime>
  <Words>1981</Words>
  <Application>Microsoft Office PowerPoint</Application>
  <PresentationFormat>와이드스크린</PresentationFormat>
  <Paragraphs>237</Paragraphs>
  <Slides>44</Slides>
  <Notes>37</Notes>
  <HiddenSlides>0</HiddenSlides>
  <MMClips>0</MMClips>
  <ScaleCrop>false</ScaleCrop>
  <HeadingPairs>
    <vt:vector size="6" baseType="variant">
      <vt:variant>
        <vt:lpstr>사용한 글꼴</vt:lpstr>
      </vt:variant>
      <vt:variant>
        <vt:i4>8</vt:i4>
      </vt:variant>
      <vt:variant>
        <vt:lpstr>테마</vt:lpstr>
      </vt:variant>
      <vt:variant>
        <vt:i4>1</vt:i4>
      </vt:variant>
      <vt:variant>
        <vt:lpstr>슬라이드 제목</vt:lpstr>
      </vt:variant>
      <vt:variant>
        <vt:i4>44</vt:i4>
      </vt:variant>
    </vt:vector>
  </HeadingPairs>
  <TitlesOfParts>
    <vt:vector size="53" baseType="lpstr">
      <vt:lpstr>맑은 고딕</vt:lpstr>
      <vt:lpstr>arial</vt:lpstr>
      <vt:lpstr>arial</vt:lpstr>
      <vt:lpstr>Cambria</vt:lpstr>
      <vt:lpstr>Helvetica</vt:lpstr>
      <vt:lpstr>lato</vt:lpstr>
      <vt:lpstr>Source Sans Pro</vt:lpstr>
      <vt:lpstr>Tahoma</vt:lpstr>
      <vt:lpstr>Office 테마</vt:lpstr>
      <vt:lpstr>빈맥성 부정맥 감별진단을 위한 Pacing Maneuvers</vt:lpstr>
      <vt:lpstr>SVT(Supraventricular Tachycardia)</vt:lpstr>
      <vt:lpstr>Mechanisms of SVT</vt:lpstr>
      <vt:lpstr>ECG of SVT : P wave</vt:lpstr>
      <vt:lpstr>Short RP &amp; Long RP tachycardia </vt:lpstr>
      <vt:lpstr>Pacing maneuvers</vt:lpstr>
      <vt:lpstr>Para-Hisian Pacing (PHP)</vt:lpstr>
      <vt:lpstr>PHP - AVN response</vt:lpstr>
      <vt:lpstr>PHP - AVN response</vt:lpstr>
      <vt:lpstr>PHP - AP response</vt:lpstr>
      <vt:lpstr>PHP - AP response</vt:lpstr>
      <vt:lpstr>Differential Pacing - AVN response</vt:lpstr>
      <vt:lpstr>Differential Pacing – AVN response</vt:lpstr>
      <vt:lpstr>Differential Pacing - AP response</vt:lpstr>
      <vt:lpstr>Differential Pacing - AP response</vt:lpstr>
      <vt:lpstr>Case </vt:lpstr>
      <vt:lpstr>Pacing Maneuver :  Single Atrial Extrastimulus </vt:lpstr>
      <vt:lpstr>Septal AT with antegrade bystander AP</vt:lpstr>
      <vt:lpstr>During SVT, Pacing Maneuvers</vt:lpstr>
      <vt:lpstr>PowerPoint 프레젠테이션</vt:lpstr>
      <vt:lpstr>His refractory PVC</vt:lpstr>
      <vt:lpstr>His refractory PVC</vt:lpstr>
      <vt:lpstr>His refractory PVC</vt:lpstr>
      <vt:lpstr>Case</vt:lpstr>
      <vt:lpstr>His refractory PVC</vt:lpstr>
      <vt:lpstr>VOP (Ventricular Overdrive Pacing)</vt:lpstr>
      <vt:lpstr>Transition Zone Analysis</vt:lpstr>
      <vt:lpstr>Transition Zone Analysis</vt:lpstr>
      <vt:lpstr>Orthodromic His capture </vt:lpstr>
      <vt:lpstr>Antidromic His capture </vt:lpstr>
      <vt:lpstr>Post VOP response</vt:lpstr>
      <vt:lpstr>Pseudo VAAV response</vt:lpstr>
      <vt:lpstr>Post Pacing Interval (PPI)</vt:lpstr>
      <vt:lpstr>PPI – TCL = 2X : 115ms </vt:lpstr>
      <vt:lpstr>Corrected PPI – TCL : 110ms</vt:lpstr>
      <vt:lpstr>Atrial Overdrive Pacing</vt:lpstr>
      <vt:lpstr>AOP in atypical AVNRT </vt:lpstr>
      <vt:lpstr>AOP in AT</vt:lpstr>
      <vt:lpstr>Single Atrial Extrastimulus</vt:lpstr>
      <vt:lpstr>Single Atrial Extrastimulus</vt:lpstr>
      <vt:lpstr>Single Atrial Extrastimulus</vt:lpstr>
      <vt:lpstr>Single Atrial Extrastimulus for AT</vt:lpstr>
      <vt:lpstr>Single Atrial Extrastimulus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정재헌</dc:creator>
  <cp:lastModifiedBy>정재헌</cp:lastModifiedBy>
  <cp:revision>14</cp:revision>
  <dcterms:created xsi:type="dcterms:W3CDTF">2025-03-06T14:37:57Z</dcterms:created>
  <dcterms:modified xsi:type="dcterms:W3CDTF">2025-03-11T12:12:20Z</dcterms:modified>
</cp:coreProperties>
</file>