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entation.xml" ContentType="application/vnd.openxmlformats-officedocument.presentationml.presentation.main+xml"/>
  <Override PartName="/ppt/slides/slide24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8.xml" ContentType="application/vnd.openxmlformats-officedocument.presentationml.slide+xml"/>
  <Override PartName="/ppt/slides/slide20.xml" ContentType="application/vnd.openxmlformats-officedocument.presentationml.slide+xml"/>
  <Override PartName="/ppt/slides/slide7.xml" ContentType="application/vnd.openxmlformats-officedocument.presentationml.slide+xml"/>
  <Override PartName="/ppt/slides/slide21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1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notesSlides/notesSlide16.xml" ContentType="application/vnd.openxmlformats-officedocument.presentationml.notesSlide+xml"/>
  <Override PartName="/ppt/notesSlides/notesSlide20.xml" ContentType="application/vnd.openxmlformats-officedocument.presentationml.notesSlide+xml"/>
  <Override PartName="/ppt/slideLayouts/slideLayout55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notesSlides/notesSlide6.xml" ContentType="application/vnd.openxmlformats-officedocument.presentationml.notesSlide+xml"/>
  <Override PartName="/ppt/slideLayouts/slideLayout3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7.xml" ContentType="application/vnd.openxmlformats-officedocument.presentationml.notesSlid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5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46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6.xml" ContentType="application/vnd.openxmlformats-officedocument.presentationml.slideLayout+xml"/>
  <Override PartName="/ppt/notesSlides/notesSlide15.xml" ContentType="application/vnd.openxmlformats-officedocument.presentationml.notesSlide+xml"/>
  <Override PartName="/ppt/slideLayouts/slideLayout5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notesSlides/notesSlide4.xml" ContentType="application/vnd.openxmlformats-officedocument.presentationml.notesSlide+xml"/>
  <Override PartName="/ppt/slideLayouts/slideLayout49.xml" ContentType="application/vnd.openxmlformats-officedocument.presentationml.slideLayout+xml"/>
  <Override PartName="/ppt/notesSlides/notesSlide3.xml" ContentType="application/vnd.openxmlformats-officedocument.presentationml.notesSlide+xml"/>
  <Override PartName="/ppt/slideLayouts/slideLayout50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8.xml" ContentType="application/vnd.openxmlformats-officedocument.presentationml.notesSlide+xml"/>
  <Override PartName="/ppt/slideLayouts/slideLayout2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12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1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0.xml" ContentType="application/vnd.openxmlformats-officedocument.presentationml.notesSlide+xml"/>
  <Override PartName="/ppt/slideLayouts/slideLayout25.xml" ContentType="application/vnd.openxmlformats-officedocument.presentationml.slideLayout+xml"/>
  <Override PartName="/ppt/notesSlides/notesSlide9.xml" ContentType="application/vnd.openxmlformats-officedocument.presentationml.notesSlid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4.xml" ContentType="application/vnd.openxmlformats-officedocument.them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6.xml" ContentType="application/vnd.openxmlformats-officedocument.theme+xml"/>
  <Override PartName="/ppt/theme/theme5.xml" ContentType="application/vnd.openxmlformats-officedocument.theme+xml"/>
  <Override PartName="/ppt/theme/theme3.xml" ContentType="application/vnd.openxmlformats-officedocument.theme+xml"/>
  <Override PartName="/ppt/theme/theme8.xml" ContentType="application/vnd.openxmlformats-officedocument.theme+xml"/>
  <Override PartName="/ppt/theme/theme7.xml" ContentType="application/vnd.openxmlformats-officedocument.theme+xml"/>
  <Override PartName="/ppt/theme/theme9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tags/tag1.xml" ContentType="application/vnd.openxmlformats-officedocument.presentationml.tag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71" r:id="rId2"/>
    <p:sldMasterId id="2147484096" r:id="rId3"/>
    <p:sldMasterId id="2147484103" r:id="rId4"/>
    <p:sldMasterId id="2147484123" r:id="rId5"/>
    <p:sldMasterId id="2147484147" r:id="rId6"/>
    <p:sldMasterId id="2147484175" r:id="rId7"/>
  </p:sldMasterIdLst>
  <p:notesMasterIdLst>
    <p:notesMasterId r:id="rId34"/>
  </p:notesMasterIdLst>
  <p:handoutMasterIdLst>
    <p:handoutMasterId r:id="rId35"/>
  </p:handoutMasterIdLst>
  <p:sldIdLst>
    <p:sldId id="2443" r:id="rId8"/>
    <p:sldId id="2801" r:id="rId9"/>
    <p:sldId id="2911" r:id="rId10"/>
    <p:sldId id="3088" r:id="rId11"/>
    <p:sldId id="2912" r:id="rId12"/>
    <p:sldId id="2913" r:id="rId13"/>
    <p:sldId id="2920" r:id="rId14"/>
    <p:sldId id="2914" r:id="rId15"/>
    <p:sldId id="2915" r:id="rId16"/>
    <p:sldId id="2916" r:id="rId17"/>
    <p:sldId id="2919" r:id="rId18"/>
    <p:sldId id="2917" r:id="rId19"/>
    <p:sldId id="2918" r:id="rId20"/>
    <p:sldId id="3087" r:id="rId21"/>
    <p:sldId id="2926" r:id="rId22"/>
    <p:sldId id="3086" r:id="rId23"/>
    <p:sldId id="3089" r:id="rId24"/>
    <p:sldId id="3090" r:id="rId25"/>
    <p:sldId id="3091" r:id="rId26"/>
    <p:sldId id="3094" r:id="rId27"/>
    <p:sldId id="3095" r:id="rId28"/>
    <p:sldId id="3085" r:id="rId29"/>
    <p:sldId id="3093" r:id="rId30"/>
    <p:sldId id="3092" r:id="rId31"/>
    <p:sldId id="3096" r:id="rId32"/>
    <p:sldId id="3070" r:id="rId33"/>
  </p:sldIdLst>
  <p:sldSz cx="9144000" cy="6858000" type="screen4x3"/>
  <p:notesSz cx="6858000" cy="9144000"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1pPr>
    <a:lvl2pPr marL="452459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2pPr>
    <a:lvl3pPr marL="905073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3pPr>
    <a:lvl4pPr marL="135762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4pPr>
    <a:lvl5pPr marL="1810167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5pPr>
    <a:lvl6pPr marL="2262715" algn="l" defTabSz="905073" rtl="0" eaLnBrk="1" latinLnBrk="1" hangingPunct="1"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6pPr>
    <a:lvl7pPr marL="2715262" algn="l" defTabSz="905073" rtl="0" eaLnBrk="1" latinLnBrk="1" hangingPunct="1"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7pPr>
    <a:lvl8pPr marL="3167796" algn="l" defTabSz="905073" rtl="0" eaLnBrk="1" latinLnBrk="1" hangingPunct="1"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8pPr>
    <a:lvl9pPr marL="3620347" algn="l" defTabSz="905073" rtl="0" eaLnBrk="1" latinLnBrk="1" hangingPunct="1"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6"/>
    <a:srgbClr val="CC0000"/>
    <a:srgbClr val="990000"/>
    <a:srgbClr val="800000"/>
    <a:srgbClr val="993300"/>
    <a:srgbClr val="FF9900"/>
    <a:srgbClr val="A50021"/>
    <a:srgbClr val="CC3399"/>
    <a:srgbClr val="CCFF33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보통 스타일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보통 스타일 2 - 강조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보통 스타일 2 - 강조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보통 스타일 2 - 강조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8A107856-5554-42FB-B03E-39F5DBC370BA}" styleName="보통 스타일 4 - 강조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9D7B26C5-4107-4FEC-AEDC-1716B250A1EF}" styleName="밝은 스타일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B344D84-9AFB-497E-A393-DC336BA19D2E}" styleName="보통 스타일 3 - 강조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72" autoAdjust="0"/>
    <p:restoredTop sz="80796" autoAdjust="0"/>
  </p:normalViewPr>
  <p:slideViewPr>
    <p:cSldViewPr snapToGrid="0">
      <p:cViewPr varScale="1">
        <p:scale>
          <a:sx n="92" d="100"/>
          <a:sy n="92" d="100"/>
        </p:scale>
        <p:origin x="1890" y="9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2964" y="102"/>
      </p:cViewPr>
      <p:guideLst/>
    </p:cSldViewPr>
  </p:notesViewPr>
  <p:gridSpacing cx="76330" cy="7633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tableStyles" Target="tableStyles.xml"/><Relationship Id="rId21" Type="http://schemas.openxmlformats.org/officeDocument/2006/relationships/slide" Target="slides/slide14.xml"/><Relationship Id="rId34" Type="http://schemas.openxmlformats.org/officeDocument/2006/relationships/notesMaster" Target="notesMasters/notesMaster1.xml"/><Relationship Id="rId42" Type="http://schemas.openxmlformats.org/officeDocument/2006/relationships/customXml" Target="../customXml/item3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viewProps" Target="viewProps.xml"/><Relationship Id="rId40" Type="http://schemas.openxmlformats.org/officeDocument/2006/relationships/customXml" Target="../customXml/item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EEB2AA-83DF-4673-8F0A-CC0A686DC51F}" type="datetimeFigureOut">
              <a:rPr lang="ko-KR" altLang="en-US" smtClean="0"/>
              <a:t>2022-12-03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6ABA5B-14B5-48EA-A691-9550F2A6F12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30570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E493CCBD-ED5E-49B4-A7DE-334771185768}" type="datetimeFigureOut">
              <a:rPr lang="ko-KR" altLang="en-US"/>
              <a:pPr>
                <a:defRPr/>
              </a:pPr>
              <a:t>2022-12-03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ko-KR" altLang="en-US" noProof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noProof="0"/>
              <a:t>마스터 텍스트 스타일을 편집합니다</a:t>
            </a:r>
          </a:p>
          <a:p>
            <a:pPr lvl="1"/>
            <a:r>
              <a:rPr lang="ko-KR" altLang="en-US" noProof="0"/>
              <a:t>둘째 수준</a:t>
            </a:r>
          </a:p>
          <a:p>
            <a:pPr lvl="2"/>
            <a:r>
              <a:rPr lang="ko-KR" altLang="en-US" noProof="0"/>
              <a:t>셋째 수준</a:t>
            </a:r>
          </a:p>
          <a:p>
            <a:pPr lvl="3"/>
            <a:r>
              <a:rPr lang="ko-KR" altLang="en-US" noProof="0"/>
              <a:t>넷째 수준</a:t>
            </a:r>
          </a:p>
          <a:p>
            <a:pPr lvl="4"/>
            <a:r>
              <a:rPr lang="ko-KR" altLang="en-US" noProof="0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05CA2E18-A5AB-4541-B5E9-D3ABCAD65C58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4966051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2459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05073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5762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10167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62715" algn="l" defTabSz="905073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15262" algn="l" defTabSz="905073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67796" algn="l" defTabSz="905073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20347" algn="l" defTabSz="905073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CA2E18-A5AB-4541-B5E9-D3ABCAD65C58}" type="slidenum">
              <a:rPr kumimoji="1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43462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CA2E18-A5AB-4541-B5E9-D3ABCAD65C58}" type="slidenum">
              <a:rPr kumimoji="1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32928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CA2E18-A5AB-4541-B5E9-D3ABCAD65C58}" type="slidenum">
              <a:rPr kumimoji="1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03401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CA2E18-A5AB-4541-B5E9-D3ABCAD65C58}" type="slidenum">
              <a:rPr kumimoji="1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99133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CA2E18-A5AB-4541-B5E9-D3ABCAD65C58}" type="slidenum">
              <a:rPr kumimoji="1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46166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CA2E18-A5AB-4541-B5E9-D3ABCAD65C58}" type="slidenum">
              <a:rPr kumimoji="1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39601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CA2E18-A5AB-4541-B5E9-D3ABCAD65C58}" type="slidenum">
              <a:rPr kumimoji="1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93322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CA2E18-A5AB-4541-B5E9-D3ABCAD65C58}" type="slidenum">
              <a:rPr kumimoji="1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07887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CA2E18-A5AB-4541-B5E9-D3ABCAD65C58}" type="slidenum">
              <a:rPr kumimoji="1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80344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CA2E18-A5AB-4541-B5E9-D3ABCAD65C58}" type="slidenum">
              <a:rPr kumimoji="1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39658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CA2E18-A5AB-4541-B5E9-D3ABCAD65C58}" type="slidenum">
              <a:rPr kumimoji="1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05126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CA2E18-A5AB-4541-B5E9-D3ABCAD65C58}" type="slidenum">
              <a:rPr kumimoji="1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49935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CA2E18-A5AB-4541-B5E9-D3ABCAD65C58}" type="slidenum">
              <a:rPr kumimoji="1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00884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CA2E18-A5AB-4541-B5E9-D3ABCAD65C58}" type="slidenum">
              <a:rPr kumimoji="1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37884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CA2E18-A5AB-4541-B5E9-D3ABCAD65C58}" type="slidenum">
              <a:rPr kumimoji="1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93385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CA2E18-A5AB-4541-B5E9-D3ABCAD65C58}" type="slidenum">
              <a:rPr kumimoji="1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95821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CA2E18-A5AB-4541-B5E9-D3ABCAD65C58}" type="slidenum">
              <a:rPr kumimoji="1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6576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5CA2E18-A5AB-4541-B5E9-D3ABCAD65C58}" type="slidenum">
              <a:rPr lang="ko-KR" altLang="en-US" smtClean="0"/>
              <a:pPr>
                <a:defRPr/>
              </a:pPr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995734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CA2E18-A5AB-4541-B5E9-D3ABCAD65C58}" type="slidenum">
              <a:rPr kumimoji="1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4974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CA2E18-A5AB-4541-B5E9-D3ABCAD65C58}" type="slidenum">
              <a:rPr kumimoji="1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07791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CA2E18-A5AB-4541-B5E9-D3ABCAD65C58}" type="slidenum">
              <a:rPr kumimoji="1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36371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CA2E18-A5AB-4541-B5E9-D3ABCAD65C58}" type="slidenum">
              <a:rPr kumimoji="1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95578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CA2E18-A5AB-4541-B5E9-D3ABCAD65C58}" type="slidenum">
              <a:rPr kumimoji="1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86503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CA2E18-A5AB-4541-B5E9-D3ABCAD65C58}" type="slidenum">
              <a:rPr kumimoji="1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11191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CA2E18-A5AB-4541-B5E9-D3ABCAD65C58}" type="slidenum">
              <a:rPr kumimoji="1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78808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602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2459" indent="0" algn="ctr">
              <a:buNone/>
              <a:defRPr/>
            </a:lvl2pPr>
            <a:lvl3pPr marL="905073" indent="0" algn="ctr">
              <a:buNone/>
              <a:defRPr/>
            </a:lvl3pPr>
            <a:lvl4pPr marL="1357620" indent="0" algn="ctr">
              <a:buNone/>
              <a:defRPr/>
            </a:lvl4pPr>
            <a:lvl5pPr marL="1810167" indent="0" algn="ctr">
              <a:buNone/>
              <a:defRPr/>
            </a:lvl5pPr>
            <a:lvl6pPr marL="2262715" indent="0" algn="ctr">
              <a:buNone/>
              <a:defRPr/>
            </a:lvl6pPr>
            <a:lvl7pPr marL="2715262" indent="0" algn="ctr">
              <a:buNone/>
              <a:defRPr/>
            </a:lvl7pPr>
            <a:lvl8pPr marL="3167796" indent="0" algn="ctr">
              <a:buNone/>
              <a:defRPr/>
            </a:lvl8pPr>
            <a:lvl9pPr marL="3620347" indent="0" algn="ctr">
              <a:buNone/>
              <a:defRPr/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E0E393-D795-4A42-90E9-CFA0DA6A3B49}" type="datetimeFigureOut">
              <a:rPr lang="ko-KR" altLang="en-US"/>
              <a:pPr>
                <a:defRPr/>
              </a:pPr>
              <a:t>2022-12-03</a:t>
            </a:fld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6260FB-A122-4978-85C4-1C409983617A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51AA1D-0CE3-4234-95AB-446834D634B0}" type="datetimeFigureOut">
              <a:rPr lang="ko-KR" altLang="en-US"/>
              <a:pPr>
                <a:defRPr/>
              </a:pPr>
              <a:t>2022-12-03</a:t>
            </a:fld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7962BE-101A-4075-B23C-CEFD9C4A0D95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815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815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1F4228-C14C-4D51-AB54-91DD24336422}" type="datetimeFigureOut">
              <a:rPr lang="ko-KR" altLang="en-US"/>
              <a:pPr>
                <a:defRPr/>
              </a:pPr>
              <a:t>2022-12-03</a:t>
            </a:fld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E21724-B5D3-4A54-93D3-A902BFB9EFE4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602"/>
            <a:ext cx="7772400" cy="1470025"/>
          </a:xfrm>
        </p:spPr>
        <p:txBody>
          <a:bodyPr/>
          <a:lstStyle>
            <a:lvl1pPr>
              <a:lnSpc>
                <a:spcPct val="120000"/>
              </a:lnSpc>
              <a:defRPr b="1">
                <a:latin typeface="Verdana" pitchFamily="34" charset="0"/>
                <a:ea typeface="돋움체" pitchFamily="49" charset="-127"/>
              </a:defRPr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lnSpc>
                <a:spcPct val="120000"/>
              </a:lnSpc>
              <a:buFontTx/>
              <a:buNone/>
              <a:defRPr b="1">
                <a:latin typeface="Arial" charset="0"/>
                <a:ea typeface="돋움" pitchFamily="50" charset="-127"/>
              </a:defRPr>
            </a:lvl1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0C5608-9DA2-4882-BF9E-56EE8B9A10A5}" type="datetimeFigureOut">
              <a:rPr lang="ko-KR" altLang="en-US"/>
              <a:pPr>
                <a:defRPr/>
              </a:pPr>
              <a:t>2022-12-03</a:t>
            </a:fld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B5285F-DD00-431D-A19E-94C1A0C71A4C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223ABB-E321-40B1-A5E6-914A64C60EB0}" type="datetimeFigureOut">
              <a:rPr lang="ko-KR" altLang="en-US"/>
              <a:pPr>
                <a:defRPr/>
              </a:pPr>
              <a:t>2022-12-03</a:t>
            </a:fld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CE22D7-AD15-4993-B509-4FF015EB92FC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6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6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2459" indent="0">
              <a:buNone/>
              <a:defRPr sz="1800"/>
            </a:lvl2pPr>
            <a:lvl3pPr marL="905073" indent="0">
              <a:buNone/>
              <a:defRPr sz="1600"/>
            </a:lvl3pPr>
            <a:lvl4pPr marL="1357620" indent="0">
              <a:buNone/>
              <a:defRPr sz="1400"/>
            </a:lvl4pPr>
            <a:lvl5pPr marL="1810167" indent="0">
              <a:buNone/>
              <a:defRPr sz="1400"/>
            </a:lvl5pPr>
            <a:lvl6pPr marL="2262715" indent="0">
              <a:buNone/>
              <a:defRPr sz="1400"/>
            </a:lvl6pPr>
            <a:lvl7pPr marL="2715262" indent="0">
              <a:buNone/>
              <a:defRPr sz="1400"/>
            </a:lvl7pPr>
            <a:lvl8pPr marL="3167796" indent="0">
              <a:buNone/>
              <a:defRPr sz="1400"/>
            </a:lvl8pPr>
            <a:lvl9pPr marL="3620347" indent="0">
              <a:buNone/>
              <a:defRPr sz="1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E2FE3E-4F5D-4476-9A67-4C6A8B149134}" type="datetimeFigureOut">
              <a:rPr lang="ko-KR" altLang="en-US"/>
              <a:pPr>
                <a:defRPr/>
              </a:pPr>
              <a:t>2022-12-03</a:t>
            </a:fld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047C26-DCC8-459B-ACA1-C5B1FAD6AB42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A90C6A-16F5-4646-BB55-14F038CD9F69}" type="datetimeFigureOut">
              <a:rPr lang="ko-KR" altLang="en-US"/>
              <a:pPr>
                <a:defRPr/>
              </a:pPr>
              <a:t>2022-12-03</a:t>
            </a:fld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D4F3CB-D448-4C35-ABFB-F255757A9001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459" indent="0">
              <a:buNone/>
              <a:defRPr sz="2000" b="1"/>
            </a:lvl2pPr>
            <a:lvl3pPr marL="905073" indent="0">
              <a:buNone/>
              <a:defRPr sz="1800" b="1"/>
            </a:lvl3pPr>
            <a:lvl4pPr marL="1357620" indent="0">
              <a:buNone/>
              <a:defRPr sz="1600" b="1"/>
            </a:lvl4pPr>
            <a:lvl5pPr marL="1810167" indent="0">
              <a:buNone/>
              <a:defRPr sz="1600" b="1"/>
            </a:lvl5pPr>
            <a:lvl6pPr marL="2262715" indent="0">
              <a:buNone/>
              <a:defRPr sz="1600" b="1"/>
            </a:lvl6pPr>
            <a:lvl7pPr marL="2715262" indent="0">
              <a:buNone/>
              <a:defRPr sz="1600" b="1"/>
            </a:lvl7pPr>
            <a:lvl8pPr marL="3167796" indent="0">
              <a:buNone/>
              <a:defRPr sz="1600" b="1"/>
            </a:lvl8pPr>
            <a:lvl9pPr marL="3620347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7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459" indent="0">
              <a:buNone/>
              <a:defRPr sz="2000" b="1"/>
            </a:lvl2pPr>
            <a:lvl3pPr marL="905073" indent="0">
              <a:buNone/>
              <a:defRPr sz="1800" b="1"/>
            </a:lvl3pPr>
            <a:lvl4pPr marL="1357620" indent="0">
              <a:buNone/>
              <a:defRPr sz="1600" b="1"/>
            </a:lvl4pPr>
            <a:lvl5pPr marL="1810167" indent="0">
              <a:buNone/>
              <a:defRPr sz="1600" b="1"/>
            </a:lvl5pPr>
            <a:lvl6pPr marL="2262715" indent="0">
              <a:buNone/>
              <a:defRPr sz="1600" b="1"/>
            </a:lvl6pPr>
            <a:lvl7pPr marL="2715262" indent="0">
              <a:buNone/>
              <a:defRPr sz="1600" b="1"/>
            </a:lvl7pPr>
            <a:lvl8pPr marL="3167796" indent="0">
              <a:buNone/>
              <a:defRPr sz="1600" b="1"/>
            </a:lvl8pPr>
            <a:lvl9pPr marL="3620347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7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402348-8CB3-4372-AA6F-549076EBED14}" type="datetimeFigureOut">
              <a:rPr lang="ko-KR" altLang="en-US"/>
              <a:pPr>
                <a:defRPr/>
              </a:pPr>
              <a:t>2022-12-03</a:t>
            </a:fld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4B893E-FBA8-4C2D-9A61-0E46B93D7386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00A8F0-CBDA-46F7-AAF3-D0667B6E4C5F}" type="datetimeFigureOut">
              <a:rPr lang="ko-KR" altLang="en-US"/>
              <a:pPr>
                <a:defRPr/>
              </a:pPr>
              <a:t>2022-12-03</a:t>
            </a:fld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C0F9E-9C38-448B-BA81-EE3A034C1593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AA6B88-02E1-429C-B276-98672665EF42}" type="datetimeFigureOut">
              <a:rPr lang="ko-KR" altLang="en-US"/>
              <a:pPr>
                <a:defRPr/>
              </a:pPr>
              <a:t>2022-12-03</a:t>
            </a:fld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284E4A-3976-4F02-8D5E-D98AEA4B8D52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22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2459" indent="0">
              <a:buNone/>
              <a:defRPr sz="1200"/>
            </a:lvl2pPr>
            <a:lvl3pPr marL="905073" indent="0">
              <a:buNone/>
              <a:defRPr sz="1000"/>
            </a:lvl3pPr>
            <a:lvl4pPr marL="1357620" indent="0">
              <a:buNone/>
              <a:defRPr sz="900"/>
            </a:lvl4pPr>
            <a:lvl5pPr marL="1810167" indent="0">
              <a:buNone/>
              <a:defRPr sz="900"/>
            </a:lvl5pPr>
            <a:lvl6pPr marL="2262715" indent="0">
              <a:buNone/>
              <a:defRPr sz="900"/>
            </a:lvl6pPr>
            <a:lvl7pPr marL="2715262" indent="0">
              <a:buNone/>
              <a:defRPr sz="900"/>
            </a:lvl7pPr>
            <a:lvl8pPr marL="3167796" indent="0">
              <a:buNone/>
              <a:defRPr sz="900"/>
            </a:lvl8pPr>
            <a:lvl9pPr marL="36203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843CCC-80AF-40AA-91E2-CD7AF0B10BEA}" type="datetimeFigureOut">
              <a:rPr lang="ko-KR" altLang="en-US"/>
              <a:pPr>
                <a:defRPr/>
              </a:pPr>
              <a:t>2022-12-03</a:t>
            </a:fld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1B2A80-2C28-413D-989F-5716590FDF79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B7FE70-CB7A-4E8A-8F9B-39A37FAEBC89}" type="datetimeFigureOut">
              <a:rPr lang="ko-KR" altLang="en-US"/>
              <a:pPr>
                <a:defRPr/>
              </a:pPr>
              <a:t>2022-12-03</a:t>
            </a:fld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756908-A7FE-45D2-BC2F-A504514E59A9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2459" indent="0">
              <a:buNone/>
              <a:defRPr sz="2800"/>
            </a:lvl2pPr>
            <a:lvl3pPr marL="905073" indent="0">
              <a:buNone/>
              <a:defRPr sz="2400"/>
            </a:lvl3pPr>
            <a:lvl4pPr marL="1357620" indent="0">
              <a:buNone/>
              <a:defRPr sz="2000"/>
            </a:lvl4pPr>
            <a:lvl5pPr marL="1810167" indent="0">
              <a:buNone/>
              <a:defRPr sz="2000"/>
            </a:lvl5pPr>
            <a:lvl6pPr marL="2262715" indent="0">
              <a:buNone/>
              <a:defRPr sz="2000"/>
            </a:lvl6pPr>
            <a:lvl7pPr marL="2715262" indent="0">
              <a:buNone/>
              <a:defRPr sz="2000"/>
            </a:lvl7pPr>
            <a:lvl8pPr marL="3167796" indent="0">
              <a:buNone/>
              <a:defRPr sz="2000"/>
            </a:lvl8pPr>
            <a:lvl9pPr marL="3620347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2459" indent="0">
              <a:buNone/>
              <a:defRPr sz="1200"/>
            </a:lvl2pPr>
            <a:lvl3pPr marL="905073" indent="0">
              <a:buNone/>
              <a:defRPr sz="1000"/>
            </a:lvl3pPr>
            <a:lvl4pPr marL="1357620" indent="0">
              <a:buNone/>
              <a:defRPr sz="900"/>
            </a:lvl4pPr>
            <a:lvl5pPr marL="1810167" indent="0">
              <a:buNone/>
              <a:defRPr sz="900"/>
            </a:lvl5pPr>
            <a:lvl6pPr marL="2262715" indent="0">
              <a:buNone/>
              <a:defRPr sz="900"/>
            </a:lvl6pPr>
            <a:lvl7pPr marL="2715262" indent="0">
              <a:buNone/>
              <a:defRPr sz="900"/>
            </a:lvl7pPr>
            <a:lvl8pPr marL="3167796" indent="0">
              <a:buNone/>
              <a:defRPr sz="900"/>
            </a:lvl8pPr>
            <a:lvl9pPr marL="36203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FB35EB-A02F-4368-BDC1-F962BF6F6CF6}" type="datetimeFigureOut">
              <a:rPr lang="ko-KR" altLang="en-US"/>
              <a:pPr>
                <a:defRPr/>
              </a:pPr>
              <a:t>2022-12-03</a:t>
            </a:fld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3CB620-3B8C-4214-81F1-AFCB1AAFB4FF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F2C50D-A9CA-45F9-AD59-E6CAAA76781E}" type="datetimeFigureOut">
              <a:rPr lang="ko-KR" altLang="en-US"/>
              <a:pPr>
                <a:defRPr/>
              </a:pPr>
              <a:t>2022-12-03</a:t>
            </a:fld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531FF3-2EC3-4179-AE54-167B7C101A9D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815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815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407371-A115-4457-B077-DE9B93797574}" type="datetimeFigureOut">
              <a:rPr lang="ko-KR" altLang="en-US"/>
              <a:pPr>
                <a:defRPr/>
              </a:pPr>
              <a:t>2022-12-03</a:t>
            </a:fld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C67AF4-7B14-4B25-804D-B4FD2E93F4B1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378EF7-0D20-48BB-B45C-16AD33A3A06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2905117C-508B-4B60-9D98-47310C973496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378EF7-0D20-48BB-B45C-16AD33A3A06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2905117C-508B-4B60-9D98-47310C973496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602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2459" indent="0" algn="ctr">
              <a:buNone/>
              <a:defRPr/>
            </a:lvl2pPr>
            <a:lvl3pPr marL="905073" indent="0" algn="ctr">
              <a:buNone/>
              <a:defRPr/>
            </a:lvl3pPr>
            <a:lvl4pPr marL="1357620" indent="0" algn="ctr">
              <a:buNone/>
              <a:defRPr/>
            </a:lvl4pPr>
            <a:lvl5pPr marL="1810167" indent="0" algn="ctr">
              <a:buNone/>
              <a:defRPr/>
            </a:lvl5pPr>
            <a:lvl6pPr marL="2262715" indent="0" algn="ctr">
              <a:buNone/>
              <a:defRPr/>
            </a:lvl6pPr>
            <a:lvl7pPr marL="2715262" indent="0" algn="ctr">
              <a:buNone/>
              <a:defRPr/>
            </a:lvl7pPr>
            <a:lvl8pPr marL="3167796" indent="0" algn="ctr">
              <a:buNone/>
              <a:defRPr/>
            </a:lvl8pPr>
            <a:lvl9pPr marL="3620347" indent="0" algn="ctr">
              <a:buNone/>
              <a:defRPr/>
            </a:lvl9pPr>
          </a:lstStyle>
          <a:p>
            <a:r>
              <a:rPr lang="ko-KR" altLang="en-US"/>
              <a:t>마스터 부제목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78454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6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6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2459" indent="0">
              <a:buNone/>
              <a:defRPr sz="1800"/>
            </a:lvl2pPr>
            <a:lvl3pPr marL="905073" indent="0">
              <a:buNone/>
              <a:defRPr sz="1600"/>
            </a:lvl3pPr>
            <a:lvl4pPr marL="1357620" indent="0">
              <a:buNone/>
              <a:defRPr sz="1400"/>
            </a:lvl4pPr>
            <a:lvl5pPr marL="1810167" indent="0">
              <a:buNone/>
              <a:defRPr sz="1400"/>
            </a:lvl5pPr>
            <a:lvl6pPr marL="2262715" indent="0">
              <a:buNone/>
              <a:defRPr sz="1400"/>
            </a:lvl6pPr>
            <a:lvl7pPr marL="2715262" indent="0">
              <a:buNone/>
              <a:defRPr sz="1400"/>
            </a:lvl7pPr>
            <a:lvl8pPr marL="3167796" indent="0">
              <a:buNone/>
              <a:defRPr sz="1400"/>
            </a:lvl8pPr>
            <a:lvl9pPr marL="3620347" indent="0">
              <a:buNone/>
              <a:defRPr sz="1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8DD900-94EF-430B-88BB-CF2D912BAE25}" type="datetimeFigureOut">
              <a:rPr lang="ko-KR" altLang="en-US"/>
              <a:pPr>
                <a:defRPr/>
              </a:pPr>
              <a:t>2022-12-03</a:t>
            </a:fld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1694BC-FE77-40EC-BF2F-AD9C958F4C09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lIns="90524" tIns="45266" rIns="90524" bIns="45266"/>
          <a:lstStyle>
            <a:lvl1pPr>
              <a:defRPr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lIns="90524" tIns="45266" rIns="90524" bIns="45266"/>
          <a:lstStyle>
            <a:lvl1pPr>
              <a:defRPr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lIns="90524" tIns="45266" rIns="90524" bIns="45266"/>
          <a:lstStyle>
            <a:lvl1pPr>
              <a:defRPr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E55C7AB2-B7B6-4406-BD4E-698E0D579E3B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46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6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6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2459" indent="0">
              <a:buNone/>
              <a:defRPr sz="1800"/>
            </a:lvl2pPr>
            <a:lvl3pPr marL="905073" indent="0">
              <a:buNone/>
              <a:defRPr sz="1600"/>
            </a:lvl3pPr>
            <a:lvl4pPr marL="1357620" indent="0">
              <a:buNone/>
              <a:defRPr sz="1400"/>
            </a:lvl4pPr>
            <a:lvl5pPr marL="1810167" indent="0">
              <a:buNone/>
              <a:defRPr sz="1400"/>
            </a:lvl5pPr>
            <a:lvl6pPr marL="2262715" indent="0">
              <a:buNone/>
              <a:defRPr sz="1400"/>
            </a:lvl6pPr>
            <a:lvl7pPr marL="2715262" indent="0">
              <a:buNone/>
              <a:defRPr sz="1400"/>
            </a:lvl7pPr>
            <a:lvl8pPr marL="3167796" indent="0">
              <a:buNone/>
              <a:defRPr sz="1400"/>
            </a:lvl8pPr>
            <a:lvl9pPr marL="3620347" indent="0">
              <a:buNone/>
              <a:defRPr sz="1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lIns="90524" tIns="45266" rIns="90524" bIns="45266"/>
          <a:lstStyle>
            <a:lvl1pPr>
              <a:defRPr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lIns="90524" tIns="45266" rIns="90524" bIns="45266"/>
          <a:lstStyle>
            <a:lvl1pPr>
              <a:defRPr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lIns="90524" tIns="45266" rIns="90524" bIns="45266"/>
          <a:lstStyle>
            <a:lvl1pPr>
              <a:defRPr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B1CC86AA-938A-4296-9A28-AB7BE3199CE8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28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lIns="90524" tIns="45266" rIns="90524" bIns="45266"/>
          <a:lstStyle>
            <a:lvl1pPr>
              <a:defRPr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lIns="90524" tIns="45266" rIns="90524" bIns="45266"/>
          <a:lstStyle>
            <a:lvl1pPr>
              <a:defRPr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lIns="90524" tIns="45266" rIns="90524" bIns="45266"/>
          <a:lstStyle>
            <a:lvl1pPr>
              <a:defRPr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2905117C-508B-4B60-9D98-47310C973496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95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459" indent="0">
              <a:buNone/>
              <a:defRPr sz="2000" b="1"/>
            </a:lvl2pPr>
            <a:lvl3pPr marL="905073" indent="0">
              <a:buNone/>
              <a:defRPr sz="1800" b="1"/>
            </a:lvl3pPr>
            <a:lvl4pPr marL="1357620" indent="0">
              <a:buNone/>
              <a:defRPr sz="1600" b="1"/>
            </a:lvl4pPr>
            <a:lvl5pPr marL="1810167" indent="0">
              <a:buNone/>
              <a:defRPr sz="1600" b="1"/>
            </a:lvl5pPr>
            <a:lvl6pPr marL="2262715" indent="0">
              <a:buNone/>
              <a:defRPr sz="1600" b="1"/>
            </a:lvl6pPr>
            <a:lvl7pPr marL="2715262" indent="0">
              <a:buNone/>
              <a:defRPr sz="1600" b="1"/>
            </a:lvl7pPr>
            <a:lvl8pPr marL="3167796" indent="0">
              <a:buNone/>
              <a:defRPr sz="1600" b="1"/>
            </a:lvl8pPr>
            <a:lvl9pPr marL="3620347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7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459" indent="0">
              <a:buNone/>
              <a:defRPr sz="2000" b="1"/>
            </a:lvl2pPr>
            <a:lvl3pPr marL="905073" indent="0">
              <a:buNone/>
              <a:defRPr sz="1800" b="1"/>
            </a:lvl3pPr>
            <a:lvl4pPr marL="1357620" indent="0">
              <a:buNone/>
              <a:defRPr sz="1600" b="1"/>
            </a:lvl4pPr>
            <a:lvl5pPr marL="1810167" indent="0">
              <a:buNone/>
              <a:defRPr sz="1600" b="1"/>
            </a:lvl5pPr>
            <a:lvl6pPr marL="2262715" indent="0">
              <a:buNone/>
              <a:defRPr sz="1600" b="1"/>
            </a:lvl6pPr>
            <a:lvl7pPr marL="2715262" indent="0">
              <a:buNone/>
              <a:defRPr sz="1600" b="1"/>
            </a:lvl7pPr>
            <a:lvl8pPr marL="3167796" indent="0">
              <a:buNone/>
              <a:defRPr sz="1600" b="1"/>
            </a:lvl8pPr>
            <a:lvl9pPr marL="3620347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7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lIns="90524" tIns="45266" rIns="90524" bIns="45266"/>
          <a:lstStyle>
            <a:lvl1pPr>
              <a:defRPr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lIns="90524" tIns="45266" rIns="90524" bIns="45266"/>
          <a:lstStyle>
            <a:lvl1pPr>
              <a:defRPr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lIns="90524" tIns="45266" rIns="90524" bIns="45266"/>
          <a:lstStyle>
            <a:lvl1pPr>
              <a:defRPr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6FAB7663-6237-4D24-817B-EF47E329E3EC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526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lIns="90524" tIns="45266" rIns="90524" bIns="45266"/>
          <a:lstStyle>
            <a:lvl1pPr>
              <a:defRPr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lIns="90524" tIns="45266" rIns="90524" bIns="45266"/>
          <a:lstStyle>
            <a:lvl1pPr>
              <a:defRPr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lIns="90524" tIns="45266" rIns="90524" bIns="45266"/>
          <a:lstStyle>
            <a:lvl1pPr>
              <a:defRPr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97D501ED-AEFF-4726-9CC2-4B8FEEDA99CE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50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lIns="90524" tIns="45266" rIns="90524" bIns="45266"/>
          <a:lstStyle>
            <a:lvl1pPr>
              <a:defRPr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lIns="90524" tIns="45266" rIns="90524" bIns="45266"/>
          <a:lstStyle>
            <a:lvl1pPr>
              <a:defRPr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lIns="90524" tIns="45266" rIns="90524" bIns="45266"/>
          <a:lstStyle>
            <a:lvl1pPr>
              <a:defRPr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C4404473-63A5-473C-BED1-E78C2B82B793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156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22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2459" indent="0">
              <a:buNone/>
              <a:defRPr sz="1200"/>
            </a:lvl2pPr>
            <a:lvl3pPr marL="905073" indent="0">
              <a:buNone/>
              <a:defRPr sz="1000"/>
            </a:lvl3pPr>
            <a:lvl4pPr marL="1357620" indent="0">
              <a:buNone/>
              <a:defRPr sz="900"/>
            </a:lvl4pPr>
            <a:lvl5pPr marL="1810167" indent="0">
              <a:buNone/>
              <a:defRPr sz="900"/>
            </a:lvl5pPr>
            <a:lvl6pPr marL="2262715" indent="0">
              <a:buNone/>
              <a:defRPr sz="900"/>
            </a:lvl6pPr>
            <a:lvl7pPr marL="2715262" indent="0">
              <a:buNone/>
              <a:defRPr sz="900"/>
            </a:lvl7pPr>
            <a:lvl8pPr marL="3167796" indent="0">
              <a:buNone/>
              <a:defRPr sz="900"/>
            </a:lvl8pPr>
            <a:lvl9pPr marL="36203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lIns="90524" tIns="45266" rIns="90524" bIns="45266"/>
          <a:lstStyle>
            <a:lvl1pPr>
              <a:defRPr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lIns="90524" tIns="45266" rIns="90524" bIns="45266"/>
          <a:lstStyle>
            <a:lvl1pPr>
              <a:defRPr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lIns="90524" tIns="45266" rIns="90524" bIns="45266"/>
          <a:lstStyle>
            <a:lvl1pPr>
              <a:defRPr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3A029A8C-0254-4CE4-88ED-0B6BC68076BC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55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2459" indent="0">
              <a:buNone/>
              <a:defRPr sz="2800"/>
            </a:lvl2pPr>
            <a:lvl3pPr marL="905073" indent="0">
              <a:buNone/>
              <a:defRPr sz="2400"/>
            </a:lvl3pPr>
            <a:lvl4pPr marL="1357620" indent="0">
              <a:buNone/>
              <a:defRPr sz="2000"/>
            </a:lvl4pPr>
            <a:lvl5pPr marL="1810167" indent="0">
              <a:buNone/>
              <a:defRPr sz="2000"/>
            </a:lvl5pPr>
            <a:lvl6pPr marL="2262715" indent="0">
              <a:buNone/>
              <a:defRPr sz="2000"/>
            </a:lvl6pPr>
            <a:lvl7pPr marL="2715262" indent="0">
              <a:buNone/>
              <a:defRPr sz="2000"/>
            </a:lvl7pPr>
            <a:lvl8pPr marL="3167796" indent="0">
              <a:buNone/>
              <a:defRPr sz="2000"/>
            </a:lvl8pPr>
            <a:lvl9pPr marL="3620347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2459" indent="0">
              <a:buNone/>
              <a:defRPr sz="1200"/>
            </a:lvl2pPr>
            <a:lvl3pPr marL="905073" indent="0">
              <a:buNone/>
              <a:defRPr sz="1000"/>
            </a:lvl3pPr>
            <a:lvl4pPr marL="1357620" indent="0">
              <a:buNone/>
              <a:defRPr sz="900"/>
            </a:lvl4pPr>
            <a:lvl5pPr marL="1810167" indent="0">
              <a:buNone/>
              <a:defRPr sz="900"/>
            </a:lvl5pPr>
            <a:lvl6pPr marL="2262715" indent="0">
              <a:buNone/>
              <a:defRPr sz="900"/>
            </a:lvl6pPr>
            <a:lvl7pPr marL="2715262" indent="0">
              <a:buNone/>
              <a:defRPr sz="900"/>
            </a:lvl7pPr>
            <a:lvl8pPr marL="3167796" indent="0">
              <a:buNone/>
              <a:defRPr sz="900"/>
            </a:lvl8pPr>
            <a:lvl9pPr marL="36203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lIns="90524" tIns="45266" rIns="90524" bIns="45266"/>
          <a:lstStyle>
            <a:lvl1pPr>
              <a:defRPr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lIns="90524" tIns="45266" rIns="90524" bIns="45266"/>
          <a:lstStyle>
            <a:lvl1pPr>
              <a:defRPr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lIns="90524" tIns="45266" rIns="90524" bIns="45266"/>
          <a:lstStyle>
            <a:lvl1pPr>
              <a:defRPr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D33FF32F-CD70-4FD2-AF98-2C3D4ECFBC0B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461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lIns="90524" tIns="45266" rIns="90524" bIns="45266"/>
          <a:lstStyle>
            <a:lvl1pPr>
              <a:defRPr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lIns="90524" tIns="45266" rIns="90524" bIns="45266"/>
          <a:lstStyle>
            <a:lvl1pPr>
              <a:defRPr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lIns="90524" tIns="45266" rIns="90524" bIns="45266"/>
          <a:lstStyle>
            <a:lvl1pPr>
              <a:defRPr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5D2FF905-35B5-4DE4-9A1D-EFDCE2AEB8D7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40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815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815"/>
            <a:ext cx="6019800" cy="5851525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lIns="90524" tIns="45266" rIns="90524" bIns="45266"/>
          <a:lstStyle>
            <a:lvl1pPr>
              <a:defRPr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lIns="90524" tIns="45266" rIns="90524" bIns="45266"/>
          <a:lstStyle>
            <a:lvl1pPr>
              <a:defRPr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lIns="90524" tIns="45266" rIns="90524" bIns="45266"/>
          <a:lstStyle>
            <a:lvl1pPr>
              <a:defRPr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F683BFAC-E0AA-493E-BDEB-E83BB8A57D18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93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794FA7-EB00-4402-9E36-EFD28365E988}" type="datetimeFigureOut">
              <a:rPr lang="ko-KR" altLang="en-US"/>
              <a:pPr>
                <a:defRPr/>
              </a:pPr>
              <a:t>2022-12-03</a:t>
            </a:fld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9C9A04-76D8-4615-881D-FAA029808FF8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85B2-D676-4E9A-A267-75B6CFB13318}" type="datetimeFigureOut">
              <a:rPr lang="ko-KR" altLang="en-US" smtClean="0"/>
              <a:t>2022-12-03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FEC4B-A27B-4FC8-AD18-4EA8FD2555B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4485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85B2-D676-4E9A-A267-75B6CFB13318}" type="datetimeFigureOut">
              <a:rPr lang="ko-KR" altLang="en-US" smtClean="0"/>
              <a:t>2022-12-03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FEC4B-A27B-4FC8-AD18-4EA8FD2555B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4674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85B2-D676-4E9A-A267-75B6CFB13318}" type="datetimeFigureOut">
              <a:rPr lang="ko-KR" altLang="en-US" smtClean="0"/>
              <a:t>2022-12-03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FEC4B-A27B-4FC8-AD18-4EA8FD2555B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365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85B2-D676-4E9A-A267-75B6CFB13318}" type="datetimeFigureOut">
              <a:rPr lang="ko-KR" altLang="en-US" smtClean="0"/>
              <a:t>2022-12-03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FEC4B-A27B-4FC8-AD18-4EA8FD2555B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23154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85B2-D676-4E9A-A267-75B6CFB13318}" type="datetimeFigureOut">
              <a:rPr lang="ko-KR" altLang="en-US" smtClean="0"/>
              <a:t>2022-12-03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FEC4B-A27B-4FC8-AD18-4EA8FD2555B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64330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85B2-D676-4E9A-A267-75B6CFB13318}" type="datetimeFigureOut">
              <a:rPr lang="ko-KR" altLang="en-US" smtClean="0"/>
              <a:t>2022-12-03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FEC4B-A27B-4FC8-AD18-4EA8FD2555B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9653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85B2-D676-4E9A-A267-75B6CFB13318}" type="datetimeFigureOut">
              <a:rPr lang="ko-KR" altLang="en-US" smtClean="0"/>
              <a:t>2022-12-03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FEC4B-A27B-4FC8-AD18-4EA8FD2555B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29000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85B2-D676-4E9A-A267-75B6CFB13318}" type="datetimeFigureOut">
              <a:rPr lang="ko-KR" altLang="en-US" smtClean="0"/>
              <a:t>2022-12-03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FEC4B-A27B-4FC8-AD18-4EA8FD2555B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76603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85B2-D676-4E9A-A267-75B6CFB13318}" type="datetimeFigureOut">
              <a:rPr lang="ko-KR" altLang="en-US" smtClean="0"/>
              <a:t>2022-12-03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FEC4B-A27B-4FC8-AD18-4EA8FD2555B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51517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85B2-D676-4E9A-A267-75B6CFB13318}" type="datetimeFigureOut">
              <a:rPr lang="ko-KR" altLang="en-US" smtClean="0"/>
              <a:t>2022-12-03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FEC4B-A27B-4FC8-AD18-4EA8FD2555B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7446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459" indent="0">
              <a:buNone/>
              <a:defRPr sz="2000" b="1"/>
            </a:lvl2pPr>
            <a:lvl3pPr marL="905073" indent="0">
              <a:buNone/>
              <a:defRPr sz="1800" b="1"/>
            </a:lvl3pPr>
            <a:lvl4pPr marL="1357620" indent="0">
              <a:buNone/>
              <a:defRPr sz="1600" b="1"/>
            </a:lvl4pPr>
            <a:lvl5pPr marL="1810167" indent="0">
              <a:buNone/>
              <a:defRPr sz="1600" b="1"/>
            </a:lvl5pPr>
            <a:lvl6pPr marL="2262715" indent="0">
              <a:buNone/>
              <a:defRPr sz="1600" b="1"/>
            </a:lvl6pPr>
            <a:lvl7pPr marL="2715262" indent="0">
              <a:buNone/>
              <a:defRPr sz="1600" b="1"/>
            </a:lvl7pPr>
            <a:lvl8pPr marL="3167796" indent="0">
              <a:buNone/>
              <a:defRPr sz="1600" b="1"/>
            </a:lvl8pPr>
            <a:lvl9pPr marL="3620347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7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459" indent="0">
              <a:buNone/>
              <a:defRPr sz="2000" b="1"/>
            </a:lvl2pPr>
            <a:lvl3pPr marL="905073" indent="0">
              <a:buNone/>
              <a:defRPr sz="1800" b="1"/>
            </a:lvl3pPr>
            <a:lvl4pPr marL="1357620" indent="0">
              <a:buNone/>
              <a:defRPr sz="1600" b="1"/>
            </a:lvl4pPr>
            <a:lvl5pPr marL="1810167" indent="0">
              <a:buNone/>
              <a:defRPr sz="1600" b="1"/>
            </a:lvl5pPr>
            <a:lvl6pPr marL="2262715" indent="0">
              <a:buNone/>
              <a:defRPr sz="1600" b="1"/>
            </a:lvl6pPr>
            <a:lvl7pPr marL="2715262" indent="0">
              <a:buNone/>
              <a:defRPr sz="1600" b="1"/>
            </a:lvl7pPr>
            <a:lvl8pPr marL="3167796" indent="0">
              <a:buNone/>
              <a:defRPr sz="1600" b="1"/>
            </a:lvl8pPr>
            <a:lvl9pPr marL="3620347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7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194552-A657-49EA-B4F0-0D6FFB464E24}" type="datetimeFigureOut">
              <a:rPr lang="ko-KR" altLang="en-US"/>
              <a:pPr>
                <a:defRPr/>
              </a:pPr>
              <a:t>2022-12-03</a:t>
            </a:fld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F7DEA7-4775-4CB3-87BC-38A4C79E0685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85B2-D676-4E9A-A267-75B6CFB13318}" type="datetimeFigureOut">
              <a:rPr lang="ko-KR" altLang="en-US" smtClean="0"/>
              <a:t>2022-12-03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FEC4B-A27B-4FC8-AD18-4EA8FD2555B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3731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39E0D-6F2C-2D48-9AF9-50BE4DD5DC72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2022-12-03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04BA5-1FCA-8A4A-AFD1-C2A763DD3F61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88736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39E0D-6F2C-2D48-9AF9-50BE4DD5DC72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2022-12-03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04BA5-1FCA-8A4A-AFD1-C2A763DD3F61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7857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39E0D-6F2C-2D48-9AF9-50BE4DD5DC72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2022-12-03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04BA5-1FCA-8A4A-AFD1-C2A763DD3F61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01732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39E0D-6F2C-2D48-9AF9-50BE4DD5DC72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2022-12-03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04BA5-1FCA-8A4A-AFD1-C2A763DD3F61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17532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39E0D-6F2C-2D48-9AF9-50BE4DD5DC72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2022-12-03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04BA5-1FCA-8A4A-AFD1-C2A763DD3F61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87749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39E0D-6F2C-2D48-9AF9-50BE4DD5DC72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2022-12-03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04BA5-1FCA-8A4A-AFD1-C2A763DD3F61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16883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백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39E0D-6F2C-2D48-9AF9-50BE4DD5DC72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2022-12-03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04BA5-1FCA-8A4A-AFD1-C2A763DD3F61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40554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39E0D-6F2C-2D48-9AF9-50BE4DD5DC72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2022-12-03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04BA5-1FCA-8A4A-AFD1-C2A763DD3F61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39545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개체 틀로 끌거나 아이콘을 클릭하여 추가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39E0D-6F2C-2D48-9AF9-50BE4DD5DC72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2022-12-03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04BA5-1FCA-8A4A-AFD1-C2A763DD3F61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7844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9AEFC6-B8E4-41AA-B122-7E79958DDF30}" type="datetimeFigureOut">
              <a:rPr lang="ko-KR" altLang="en-US"/>
              <a:pPr>
                <a:defRPr/>
              </a:pPr>
              <a:t>2022-12-03</a:t>
            </a:fld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D8461F-362B-41BE-ACF0-354D26874563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39E0D-6F2C-2D48-9AF9-50BE4DD5DC72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2022-12-03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04BA5-1FCA-8A4A-AFD1-C2A763DD3F61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36829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39E0D-6F2C-2D48-9AF9-50BE4DD5DC72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2022-12-03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04BA5-1FCA-8A4A-AFD1-C2A763DD3F61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309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C4A481-4C69-45A8-B927-8A808D50364C}" type="datetimeFigureOut">
              <a:rPr lang="ko-KR" altLang="en-US"/>
              <a:pPr>
                <a:defRPr/>
              </a:pPr>
              <a:t>2022-12-03</a:t>
            </a:fld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36BF81-D1BA-4727-B1F1-9E52FD14D89C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22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2459" indent="0">
              <a:buNone/>
              <a:defRPr sz="1200"/>
            </a:lvl2pPr>
            <a:lvl3pPr marL="905073" indent="0">
              <a:buNone/>
              <a:defRPr sz="1000"/>
            </a:lvl3pPr>
            <a:lvl4pPr marL="1357620" indent="0">
              <a:buNone/>
              <a:defRPr sz="900"/>
            </a:lvl4pPr>
            <a:lvl5pPr marL="1810167" indent="0">
              <a:buNone/>
              <a:defRPr sz="900"/>
            </a:lvl5pPr>
            <a:lvl6pPr marL="2262715" indent="0">
              <a:buNone/>
              <a:defRPr sz="900"/>
            </a:lvl6pPr>
            <a:lvl7pPr marL="2715262" indent="0">
              <a:buNone/>
              <a:defRPr sz="900"/>
            </a:lvl7pPr>
            <a:lvl8pPr marL="3167796" indent="0">
              <a:buNone/>
              <a:defRPr sz="900"/>
            </a:lvl8pPr>
            <a:lvl9pPr marL="36203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D420F7-8B26-4685-B120-4E9EB760CCEB}" type="datetimeFigureOut">
              <a:rPr lang="ko-KR" altLang="en-US"/>
              <a:pPr>
                <a:defRPr/>
              </a:pPr>
              <a:t>2022-12-03</a:t>
            </a:fld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F1746C-49B7-43AF-8CA8-CD93192A88F1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2459" indent="0">
              <a:buNone/>
              <a:defRPr sz="2800"/>
            </a:lvl2pPr>
            <a:lvl3pPr marL="905073" indent="0">
              <a:buNone/>
              <a:defRPr sz="2400"/>
            </a:lvl3pPr>
            <a:lvl4pPr marL="1357620" indent="0">
              <a:buNone/>
              <a:defRPr sz="2000"/>
            </a:lvl4pPr>
            <a:lvl5pPr marL="1810167" indent="0">
              <a:buNone/>
              <a:defRPr sz="2000"/>
            </a:lvl5pPr>
            <a:lvl6pPr marL="2262715" indent="0">
              <a:buNone/>
              <a:defRPr sz="2000"/>
            </a:lvl6pPr>
            <a:lvl7pPr marL="2715262" indent="0">
              <a:buNone/>
              <a:defRPr sz="2000"/>
            </a:lvl7pPr>
            <a:lvl8pPr marL="3167796" indent="0">
              <a:buNone/>
              <a:defRPr sz="2000"/>
            </a:lvl8pPr>
            <a:lvl9pPr marL="3620347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2459" indent="0">
              <a:buNone/>
              <a:defRPr sz="1200"/>
            </a:lvl2pPr>
            <a:lvl3pPr marL="905073" indent="0">
              <a:buNone/>
              <a:defRPr sz="1000"/>
            </a:lvl3pPr>
            <a:lvl4pPr marL="1357620" indent="0">
              <a:buNone/>
              <a:defRPr sz="900"/>
            </a:lvl4pPr>
            <a:lvl5pPr marL="1810167" indent="0">
              <a:buNone/>
              <a:defRPr sz="900"/>
            </a:lvl5pPr>
            <a:lvl6pPr marL="2262715" indent="0">
              <a:buNone/>
              <a:defRPr sz="900"/>
            </a:lvl6pPr>
            <a:lvl7pPr marL="2715262" indent="0">
              <a:buNone/>
              <a:defRPr sz="900"/>
            </a:lvl7pPr>
            <a:lvl8pPr marL="3167796" indent="0">
              <a:buNone/>
              <a:defRPr sz="900"/>
            </a:lvl8pPr>
            <a:lvl9pPr marL="36203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8E599A-5B9B-4B38-9BF7-84D779A795A4}" type="datetimeFigureOut">
              <a:rPr lang="ko-KR" altLang="en-US"/>
              <a:pPr>
                <a:defRPr/>
              </a:pPr>
              <a:t>2022-12-03</a:t>
            </a:fld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7C539E-D746-4E9C-9663-9CD3109D9FDB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.jpe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.jpe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2.gif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image" Target="../media/image3.gif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524" tIns="45266" rIns="90524" bIns="4526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524" tIns="45266" rIns="90524" bIns="4526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524" tIns="45266" rIns="90524" bIns="45266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60DA652C-912A-4444-80DF-C60024805C04}" type="datetimeFigureOut">
              <a:rPr lang="ko-KR" altLang="en-US"/>
              <a:pPr>
                <a:defRPr/>
              </a:pPr>
              <a:t>2022-12-03</a:t>
            </a:fld>
            <a:endParaRPr lang="en-US" altLang="ko-KR"/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524" tIns="45266" rIns="90524" bIns="45266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524" tIns="45266" rIns="90524" bIns="45266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FB11632D-315C-4BDD-BF99-42F18908C8E2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2459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05073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5762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10167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39418" indent="-339418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35378" indent="-282823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31354" indent="-226237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583905" indent="-226237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36468" indent="-226237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489008" indent="-226237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41518" indent="-226237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394056" indent="-226237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46604" indent="-226237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0507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2459" algn="l" defTabSz="90507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5073" algn="l" defTabSz="90507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7620" algn="l" defTabSz="90507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0167" algn="l" defTabSz="90507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2715" algn="l" defTabSz="90507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5262" algn="l" defTabSz="90507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7796" algn="l" defTabSz="90507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20347" algn="l" defTabSz="90507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524" tIns="45266" rIns="90524" bIns="4526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524" tIns="45266" rIns="90524" bIns="4526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524" tIns="45266" rIns="90524" bIns="45266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812A1D2F-5278-481A-BD2B-334CCDB06451}" type="datetimeFigureOut">
              <a:rPr lang="ko-KR" altLang="en-US"/>
              <a:pPr>
                <a:defRPr/>
              </a:pPr>
              <a:t>2022-12-03</a:t>
            </a:fld>
            <a:endParaRPr lang="en-US" altLang="ko-KR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524" tIns="45266" rIns="90524" bIns="45266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524" tIns="45266" rIns="90524" bIns="45266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26A6DC56-7FCC-4832-BC4C-C94A384FF6F6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2459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05073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5762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10167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39418" indent="-339418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35378" indent="-282823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31354" indent="-226237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583905" indent="-226237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36468" indent="-226237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489008" indent="-226237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41518" indent="-226237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394056" indent="-226237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46604" indent="-226237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0507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2459" algn="l" defTabSz="90507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5073" algn="l" defTabSz="90507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7620" algn="l" defTabSz="90507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0167" algn="l" defTabSz="90507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2715" algn="l" defTabSz="90507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5262" algn="l" defTabSz="90507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7796" algn="l" defTabSz="90507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20347" algn="l" defTabSz="90507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사본 - 국문_표지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97" r:id="rId1"/>
    <p:sldLayoutId id="2147484101" r:id="rId2"/>
    <p:sldLayoutId id="2147484102" r:id="rId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사본 - 국문_표지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04" r:id="rId1"/>
    <p:sldLayoutId id="2147484108" r:id="rId2"/>
    <p:sldLayoutId id="2147484109" r:id="rId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524" tIns="45266" rIns="90524" bIns="4526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dirty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524" tIns="45266" rIns="90524" bIns="4526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10" name="Line 7"/>
          <p:cNvSpPr>
            <a:spLocks noChangeShapeType="1"/>
          </p:cNvSpPr>
          <p:nvPr/>
        </p:nvSpPr>
        <p:spPr bwMode="auto">
          <a:xfrm>
            <a:off x="0" y="6530975"/>
            <a:ext cx="9144000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</p:spPr>
        <p:txBody>
          <a:bodyPr lIns="90524" tIns="45266" rIns="90524" bIns="45266"/>
          <a:lstStyle/>
          <a:p>
            <a:pPr>
              <a:defRPr/>
            </a:pPr>
            <a:endParaRPr lang="ko-KR" altLang="en-US">
              <a:solidFill>
                <a:srgbClr val="000000"/>
              </a:solidFill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3040885" y="6560922"/>
            <a:ext cx="3055120" cy="282695"/>
            <a:chOff x="2771935" y="6560922"/>
            <a:chExt cx="3055120" cy="282695"/>
          </a:xfrm>
        </p:grpSpPr>
        <p:pic>
          <p:nvPicPr>
            <p:cNvPr id="2" name="그림 1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1935" y="6560922"/>
              <a:ext cx="210089" cy="282695"/>
            </a:xfrm>
            <a:prstGeom prst="rect">
              <a:avLst/>
            </a:prstGeom>
          </p:spPr>
        </p:pic>
        <p:pic>
          <p:nvPicPr>
            <p:cNvPr id="4" name="그림 3"/>
            <p:cNvPicPr>
              <a:picLocks noChangeAspect="1"/>
            </p:cNvPicPr>
            <p:nvPr userDrawn="1"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93" t="56064" b="13234"/>
            <a:stretch/>
          </p:blipFill>
          <p:spPr>
            <a:xfrm>
              <a:off x="2982024" y="6582724"/>
              <a:ext cx="2845031" cy="242964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 userDrawn="1"/>
        </p:nvSpPr>
        <p:spPr>
          <a:xfrm>
            <a:off x="3259138" y="6555813"/>
            <a:ext cx="304695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ko-KR" sz="1200" b="1" dirty="0">
                <a:solidFill>
                  <a:srgbClr val="8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KOREA UNIVERSITY</a:t>
            </a:r>
            <a:r>
              <a:rPr lang="en-US" altLang="ko-KR" sz="1200" b="1" baseline="0" dirty="0">
                <a:solidFill>
                  <a:srgbClr val="8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 MEDICAL CENTER</a:t>
            </a:r>
            <a:endParaRPr lang="ko-KR" altLang="en-US" sz="1200" b="1">
              <a:solidFill>
                <a:srgbClr val="8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3380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4" r:id="rId1"/>
    <p:sldLayoutId id="2147484125" r:id="rId2"/>
    <p:sldLayoutId id="2147484126" r:id="rId3"/>
    <p:sldLayoutId id="2147484127" r:id="rId4"/>
    <p:sldLayoutId id="2147484128" r:id="rId5"/>
    <p:sldLayoutId id="2147484129" r:id="rId6"/>
    <p:sldLayoutId id="2147484130" r:id="rId7"/>
    <p:sldLayoutId id="2147484131" r:id="rId8"/>
    <p:sldLayoutId id="2147484132" r:id="rId9"/>
    <p:sldLayoutId id="2147484133" r:id="rId10"/>
    <p:sldLayoutId id="2147484134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Verdana" pitchFamily="34" charset="0"/>
          <a:ea typeface="돋움체" pitchFamily="49" charset="-127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Verdana" pitchFamily="34" charset="0"/>
          <a:ea typeface="돋움체" pitchFamily="49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Verdana" pitchFamily="34" charset="0"/>
          <a:ea typeface="돋움체" pitchFamily="49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Verdana" pitchFamily="34" charset="0"/>
          <a:ea typeface="돋움체" pitchFamily="49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Verdana" pitchFamily="34" charset="0"/>
          <a:ea typeface="돋움체" pitchFamily="49" charset="-127"/>
        </a:defRPr>
      </a:lvl5pPr>
      <a:lvl6pPr marL="452459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05073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5762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10167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39418" indent="-339418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 b="1">
          <a:solidFill>
            <a:schemeClr val="tx1"/>
          </a:solidFill>
          <a:latin typeface="Arial" charset="0"/>
          <a:ea typeface="돋움체" pitchFamily="49" charset="-127"/>
          <a:cs typeface="+mn-cs"/>
        </a:defRPr>
      </a:lvl1pPr>
      <a:lvl2pPr marL="735378" indent="-282823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 b="1">
          <a:solidFill>
            <a:schemeClr val="tx1"/>
          </a:solidFill>
          <a:latin typeface="Arial" charset="0"/>
          <a:ea typeface="돋움체" pitchFamily="49" charset="-127"/>
        </a:defRPr>
      </a:lvl2pPr>
      <a:lvl3pPr marL="1131354" indent="-226237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 b="1">
          <a:solidFill>
            <a:schemeClr val="tx1"/>
          </a:solidFill>
          <a:latin typeface="Arial" charset="0"/>
          <a:ea typeface="돋움체" pitchFamily="49" charset="-127"/>
        </a:defRPr>
      </a:lvl3pPr>
      <a:lvl4pPr marL="1583905" indent="-226237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 b="1">
          <a:solidFill>
            <a:schemeClr val="tx1"/>
          </a:solidFill>
          <a:latin typeface="Arial" charset="0"/>
          <a:ea typeface="돋움체" pitchFamily="49" charset="-127"/>
        </a:defRPr>
      </a:lvl4pPr>
      <a:lvl5pPr marL="2036468" indent="-226237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Arial" charset="0"/>
          <a:ea typeface="돋움체" pitchFamily="49" charset="-127"/>
        </a:defRPr>
      </a:lvl5pPr>
      <a:lvl6pPr marL="2489008" indent="-226237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41518" indent="-226237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394056" indent="-226237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46604" indent="-226237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0507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2459" algn="l" defTabSz="90507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5073" algn="l" defTabSz="90507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7620" algn="l" defTabSz="90507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0167" algn="l" defTabSz="90507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2715" algn="l" defTabSz="90507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5262" algn="l" defTabSz="90507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7796" algn="l" defTabSz="90507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20347" algn="l" defTabSz="90507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5E85B2-D676-4E9A-A267-75B6CFB13318}" type="datetimeFigureOut">
              <a:rPr lang="ko-KR" altLang="en-US" smtClean="0"/>
              <a:t>2022-12-03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4FEC4B-A27B-4FC8-AD18-4EA8FD2555B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32590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8" r:id="rId1"/>
    <p:sldLayoutId id="2147484149" r:id="rId2"/>
    <p:sldLayoutId id="2147484150" r:id="rId3"/>
    <p:sldLayoutId id="2147484151" r:id="rId4"/>
    <p:sldLayoutId id="2147484152" r:id="rId5"/>
    <p:sldLayoutId id="2147484153" r:id="rId6"/>
    <p:sldLayoutId id="2147484154" r:id="rId7"/>
    <p:sldLayoutId id="2147484155" r:id="rId8"/>
    <p:sldLayoutId id="2147484156" r:id="rId9"/>
    <p:sldLayoutId id="2147484157" r:id="rId10"/>
    <p:sldLayoutId id="2147484158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AE39E0D-6F2C-2D48-9AF9-50BE4DD5DC72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맑은 고딕" panose="020B0503020000020004" pitchFamily="50" charset="-127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2022-12-03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맑은 고딕" panose="020B0503020000020004" pitchFamily="50" charset="-127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맑은 고딕" panose="020B0503020000020004" pitchFamily="50" charset="-127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FD04BA5-1FCA-8A4A-AFD1-C2A763DD3F61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맑은 고딕" panose="020B0503020000020004" pitchFamily="50" charset="-127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74682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6" r:id="rId1"/>
    <p:sldLayoutId id="2147484177" r:id="rId2"/>
    <p:sldLayoutId id="2147484178" r:id="rId3"/>
    <p:sldLayoutId id="2147484179" r:id="rId4"/>
    <p:sldLayoutId id="2147484180" r:id="rId5"/>
    <p:sldLayoutId id="2147484181" r:id="rId6"/>
    <p:sldLayoutId id="2147484182" r:id="rId7"/>
    <p:sldLayoutId id="2147484183" r:id="rId8"/>
    <p:sldLayoutId id="2147484184" r:id="rId9"/>
    <p:sldLayoutId id="2147484185" r:id="rId10"/>
    <p:sldLayoutId id="2147484186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media" Target="../media/media3.mp4"/><Relationship Id="rId7" Type="http://schemas.openxmlformats.org/officeDocument/2006/relationships/image" Target="../media/image30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30.xml"/><Relationship Id="rId4" Type="http://schemas.openxmlformats.org/officeDocument/2006/relationships/video" Target="../media/media3.mp4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media" Target="../media/media3.mp4"/><Relationship Id="rId7" Type="http://schemas.openxmlformats.org/officeDocument/2006/relationships/image" Target="../media/image3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30.xml"/><Relationship Id="rId10" Type="http://schemas.openxmlformats.org/officeDocument/2006/relationships/image" Target="../media/image34.jpeg"/><Relationship Id="rId4" Type="http://schemas.openxmlformats.org/officeDocument/2006/relationships/video" Target="../media/media3.mp4"/><Relationship Id="rId9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.xml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072B6B5-EB11-48C8-BF2B-7785A034F2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806531"/>
            <a:ext cx="8732522" cy="1416629"/>
          </a:xfrm>
        </p:spPr>
        <p:txBody>
          <a:bodyPr>
            <a:normAutofit/>
          </a:bodyPr>
          <a:lstStyle/>
          <a:p>
            <a:r>
              <a:rPr lang="en-US" altLang="ko-KR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New Ablation Technologies: </a:t>
            </a:r>
            <a:br>
              <a:rPr lang="en-US" altLang="ko-KR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ko-KR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the Future…</a:t>
            </a:r>
            <a:endParaRPr lang="ko-KR" altLang="en-US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C7540FC3-6263-44DC-AA9F-17F7B3AB11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" y="4107647"/>
            <a:ext cx="6712771" cy="1655762"/>
          </a:xfrm>
        </p:spPr>
        <p:txBody>
          <a:bodyPr>
            <a:normAutofit/>
          </a:bodyPr>
          <a:lstStyle/>
          <a:p>
            <a:r>
              <a:rPr lang="en-US" altLang="ko-KR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Jaemin</a:t>
            </a:r>
            <a:r>
              <a:rPr lang="en-US" altLang="ko-KR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Shim, MD, PhD</a:t>
            </a:r>
          </a:p>
          <a:p>
            <a:endParaRPr lang="en-US" altLang="ko-KR" sz="1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ko-KR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Arrhythmia Center, </a:t>
            </a:r>
          </a:p>
          <a:p>
            <a:r>
              <a:rPr lang="en-US" altLang="ko-KR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Korea University Anam Hospital, Seoul, Korea</a:t>
            </a:r>
          </a:p>
        </p:txBody>
      </p:sp>
      <p:sp>
        <p:nvSpPr>
          <p:cNvPr id="4" name="Rectangle 5"/>
          <p:cNvSpPr>
            <a:spLocks/>
          </p:cNvSpPr>
          <p:nvPr/>
        </p:nvSpPr>
        <p:spPr bwMode="auto">
          <a:xfrm>
            <a:off x="6141469" y="2785741"/>
            <a:ext cx="3002535" cy="409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r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dirty="0">
                <a:solidFill>
                  <a:prstClr val="black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  <a:sym typeface="나눔고딕 Bold" charset="0"/>
              </a:rPr>
              <a:t>Dec 3</a:t>
            </a: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/>
                <a:cs typeface="Arial" panose="020B0604020202020204" pitchFamily="34" charset="0"/>
                <a:sym typeface="나눔고딕 Bold" charset="0"/>
              </a:rPr>
              <a:t>, 2022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맑은 고딕"/>
              <a:cs typeface="Arial" panose="020B0604020202020204" pitchFamily="34" charset="0"/>
              <a:sym typeface="나눔고딕 Bold" charset="0"/>
            </a:endParaRPr>
          </a:p>
        </p:txBody>
      </p:sp>
      <p:sp>
        <p:nvSpPr>
          <p:cNvPr id="5" name="Rectangle 5"/>
          <p:cNvSpPr>
            <a:spLocks/>
          </p:cNvSpPr>
          <p:nvPr/>
        </p:nvSpPr>
        <p:spPr bwMode="auto">
          <a:xfrm>
            <a:off x="0" y="2785741"/>
            <a:ext cx="6572250" cy="409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dirty="0">
                <a:solidFill>
                  <a:prstClr val="black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  <a:sym typeface="나눔고딕 Bold" charset="0"/>
              </a:rPr>
              <a:t>VT Symposium 2022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맑은 고딕"/>
              <a:cs typeface="Arial" panose="020B0604020202020204" pitchFamily="34" charset="0"/>
              <a:sym typeface="나눔고딕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2711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4"/>
            <a:ext cx="14036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 Unicode MS" pitchFamily="50" charset="-127"/>
                <a:cs typeface="Arial" pitchFamily="34" charset="0"/>
              </a:rPr>
              <a:t>CASE  </a:t>
            </a:r>
            <a:endParaRPr kumimoji="1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Arial Unicode MS" pitchFamily="50" charset="-127"/>
              <a:cs typeface="Arial" pitchFamily="34" charset="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318662" y="563074"/>
            <a:ext cx="8517330" cy="1205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 eaLnBrk="0" hangingPunct="0">
              <a:spcBef>
                <a:spcPct val="20000"/>
              </a:spcBef>
              <a:buClr>
                <a:srgbClr val="990000"/>
              </a:buClr>
              <a:buSzPct val="100000"/>
              <a:buFont typeface="Wingdings" panose="05000000000000000000" pitchFamily="2" charset="2"/>
              <a:buChar char="l"/>
              <a:defRPr/>
            </a:pPr>
            <a:r>
              <a:rPr lang="en-US" altLang="ko-KR" sz="2000" b="1" kern="0" dirty="0">
                <a:solidFill>
                  <a:srgbClr val="000000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Bipolar ablation</a:t>
            </a:r>
          </a:p>
          <a:p>
            <a:pPr marL="342900" lvl="0" indent="-342900" eaLnBrk="0" hangingPunct="0">
              <a:spcBef>
                <a:spcPct val="20000"/>
              </a:spcBef>
              <a:buClr>
                <a:srgbClr val="990000"/>
              </a:buClr>
              <a:buSzPct val="100000"/>
              <a:buFont typeface="Wingdings" panose="05000000000000000000" pitchFamily="2" charset="2"/>
              <a:buChar char="l"/>
              <a:defRPr/>
            </a:pPr>
            <a:r>
              <a:rPr lang="en-US" altLang="ko-KR" sz="2000" b="1" kern="0" dirty="0">
                <a:solidFill>
                  <a:srgbClr val="000000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RCC: Active ablation </a:t>
            </a:r>
          </a:p>
          <a:p>
            <a:pPr marL="342900" lvl="0" indent="-342900" eaLnBrk="0" hangingPunct="0">
              <a:spcBef>
                <a:spcPct val="20000"/>
              </a:spcBef>
              <a:buClr>
                <a:srgbClr val="990000"/>
              </a:buClr>
              <a:buSzPct val="100000"/>
              <a:buFont typeface="Wingdings" panose="05000000000000000000" pitchFamily="2" charset="2"/>
              <a:buChar char="l"/>
              <a:defRPr/>
            </a:pPr>
            <a:r>
              <a:rPr lang="en-US" altLang="ko-KR" sz="2000" b="1" kern="0" dirty="0">
                <a:solidFill>
                  <a:srgbClr val="000000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RVOT: Return electrode</a:t>
            </a:r>
            <a:endParaRPr kumimoji="1" lang="es-ES" altLang="ko-KR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굴림" pitchFamily="50" charset="-127"/>
              <a:cs typeface="Arial" panose="020B0604020202020204" pitchFamily="34" charset="0"/>
            </a:endParaRPr>
          </a:p>
        </p:txBody>
      </p:sp>
      <p:pic>
        <p:nvPicPr>
          <p:cNvPr id="23" name="Picture 4">
            <a:extLst>
              <a:ext uri="{FF2B5EF4-FFF2-40B4-BE49-F238E27FC236}">
                <a16:creationId xmlns:a16="http://schemas.microsoft.com/office/drawing/2014/main" id="{B90DD905-19CA-492B-9C46-EB4C83CFBF77}"/>
              </a:ext>
            </a:extLst>
          </p:cNvPr>
          <p:cNvPicPr>
            <a:picLocks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" t="4941" r="1811"/>
          <a:stretch/>
        </p:blipFill>
        <p:spPr bwMode="auto">
          <a:xfrm>
            <a:off x="179109" y="2324139"/>
            <a:ext cx="8823489" cy="3733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DE075D4-481B-4B56-95BC-1A618999A706}"/>
              </a:ext>
            </a:extLst>
          </p:cNvPr>
          <p:cNvSpPr txBox="1"/>
          <p:nvPr/>
        </p:nvSpPr>
        <p:spPr>
          <a:xfrm>
            <a:off x="2702379" y="3484097"/>
            <a:ext cx="762000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altLang="ko-KR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 29ms </a:t>
            </a:r>
            <a:endParaRPr lang="ko-KR" altLang="en-US" sz="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9" name="직선 연결선 28">
            <a:extLst>
              <a:ext uri="{FF2B5EF4-FFF2-40B4-BE49-F238E27FC236}">
                <a16:creationId xmlns:a16="http://schemas.microsoft.com/office/drawing/2014/main" id="{E4104D59-D2A1-4280-9773-3BB768B009EC}"/>
              </a:ext>
            </a:extLst>
          </p:cNvPr>
          <p:cNvCxnSpPr/>
          <p:nvPr/>
        </p:nvCxnSpPr>
        <p:spPr>
          <a:xfrm>
            <a:off x="3488029" y="2324139"/>
            <a:ext cx="0" cy="360000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직선 연결선 29">
            <a:extLst>
              <a:ext uri="{FF2B5EF4-FFF2-40B4-BE49-F238E27FC236}">
                <a16:creationId xmlns:a16="http://schemas.microsoft.com/office/drawing/2014/main" id="{695764EC-A99C-4382-A4D5-FE40B0657ADD}"/>
              </a:ext>
            </a:extLst>
          </p:cNvPr>
          <p:cNvCxnSpPr/>
          <p:nvPr/>
        </p:nvCxnSpPr>
        <p:spPr>
          <a:xfrm>
            <a:off x="3580980" y="2330374"/>
            <a:ext cx="0" cy="360000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AFA472AB-6E06-4871-9C4C-9DE85FDAA9EB}"/>
              </a:ext>
            </a:extLst>
          </p:cNvPr>
          <p:cNvSpPr txBox="1"/>
          <p:nvPr/>
        </p:nvSpPr>
        <p:spPr>
          <a:xfrm>
            <a:off x="-68342" y="2886173"/>
            <a:ext cx="762000" cy="2000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altLang="ko-KR" sz="7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ABL RCC d</a:t>
            </a:r>
            <a:endParaRPr lang="ko-KR" altLang="en-US" sz="7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C8F5084-37BB-4933-847B-BCAA9AB74D26}"/>
              </a:ext>
            </a:extLst>
          </p:cNvPr>
          <p:cNvSpPr txBox="1"/>
          <p:nvPr/>
        </p:nvSpPr>
        <p:spPr>
          <a:xfrm>
            <a:off x="-68342" y="3081102"/>
            <a:ext cx="762000" cy="2000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altLang="ko-KR" sz="7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ABL RCC p</a:t>
            </a:r>
            <a:endParaRPr lang="ko-KR" altLang="en-US" sz="7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53B0E80-AB11-4ABF-82CA-906890C17A9B}"/>
              </a:ext>
            </a:extLst>
          </p:cNvPr>
          <p:cNvSpPr txBox="1"/>
          <p:nvPr/>
        </p:nvSpPr>
        <p:spPr>
          <a:xfrm>
            <a:off x="-68342" y="3651958"/>
            <a:ext cx="762000" cy="2000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altLang="ko-KR" sz="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ABL RVOT d</a:t>
            </a:r>
            <a:endParaRPr lang="ko-KR" altLang="en-US" sz="7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496FDA0-67A6-4609-9ACD-1D371797C194}"/>
              </a:ext>
            </a:extLst>
          </p:cNvPr>
          <p:cNvSpPr txBox="1"/>
          <p:nvPr/>
        </p:nvSpPr>
        <p:spPr>
          <a:xfrm>
            <a:off x="-68342" y="3846887"/>
            <a:ext cx="762000" cy="2000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altLang="ko-KR" sz="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ABL RVOT p</a:t>
            </a:r>
            <a:endParaRPr lang="ko-KR" altLang="en-US" sz="7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Bipolar ABL LAO2">
            <a:hlinkClick r:id="" action="ppaction://media"/>
            <a:extLst>
              <a:ext uri="{FF2B5EF4-FFF2-40B4-BE49-F238E27FC236}">
                <a16:creationId xmlns:a16="http://schemas.microsoft.com/office/drawing/2014/main" id="{3FBE07D6-A477-42A3-A46C-70E6F321EE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38367" y="52650"/>
            <a:ext cx="2190750" cy="219075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5DD960F5-F667-4160-BC6B-36BF0277E15B}"/>
              </a:ext>
            </a:extLst>
          </p:cNvPr>
          <p:cNvSpPr txBox="1"/>
          <p:nvPr/>
        </p:nvSpPr>
        <p:spPr>
          <a:xfrm>
            <a:off x="4976567" y="1961996"/>
            <a:ext cx="10643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>
                <a:solidFill>
                  <a:schemeClr val="bg1"/>
                </a:solidFill>
                <a:latin typeface="Calibri" panose="020F0502020204030204" pitchFamily="34" charset="0"/>
                <a:ea typeface="HY태고딕" panose="02030600000101010101" pitchFamily="18" charset="-127"/>
                <a:cs typeface="Calibri" panose="020F0502020204030204" pitchFamily="34" charset="0"/>
              </a:rPr>
              <a:t>LAO </a:t>
            </a:r>
            <a:endParaRPr lang="ko-KR" altLang="en-US" sz="1600" b="1" dirty="0">
              <a:solidFill>
                <a:schemeClr val="bg1"/>
              </a:solidFill>
              <a:latin typeface="Calibri" panose="020F0502020204030204" pitchFamily="34" charset="0"/>
              <a:ea typeface="HY태고딕" panose="02030600000101010101" pitchFamily="18" charset="-127"/>
              <a:cs typeface="Calibri" panose="020F0502020204030204" pitchFamily="34" charset="0"/>
            </a:endParaRPr>
          </a:p>
        </p:txBody>
      </p:sp>
      <p:sp>
        <p:nvSpPr>
          <p:cNvPr id="37" name="오른쪽 화살표 4">
            <a:extLst>
              <a:ext uri="{FF2B5EF4-FFF2-40B4-BE49-F238E27FC236}">
                <a16:creationId xmlns:a16="http://schemas.microsoft.com/office/drawing/2014/main" id="{19502E08-726B-4492-8F87-640932784DA4}"/>
              </a:ext>
            </a:extLst>
          </p:cNvPr>
          <p:cNvSpPr/>
          <p:nvPr/>
        </p:nvSpPr>
        <p:spPr>
          <a:xfrm rot="571121">
            <a:off x="4815886" y="752844"/>
            <a:ext cx="181165" cy="8506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8" name="Bipolar ABL RAO2">
            <a:hlinkClick r:id="" action="ppaction://media"/>
            <a:extLst>
              <a:ext uri="{FF2B5EF4-FFF2-40B4-BE49-F238E27FC236}">
                <a16:creationId xmlns:a16="http://schemas.microsoft.com/office/drawing/2014/main" id="{1CB15386-4B16-4748-9348-433566BF4AC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477654" y="54920"/>
            <a:ext cx="2209800" cy="220980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F5A3D426-8962-49FF-9CD6-22472A2623E9}"/>
              </a:ext>
            </a:extLst>
          </p:cNvPr>
          <p:cNvSpPr txBox="1"/>
          <p:nvPr/>
        </p:nvSpPr>
        <p:spPr>
          <a:xfrm>
            <a:off x="7296386" y="1964266"/>
            <a:ext cx="9579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>
                <a:solidFill>
                  <a:schemeClr val="bg1"/>
                </a:solidFill>
                <a:latin typeface="Calibri" panose="020F0502020204030204" pitchFamily="34" charset="0"/>
                <a:ea typeface="HY태고딕" panose="02030600000101010101" pitchFamily="18" charset="-127"/>
                <a:cs typeface="Calibri" panose="020F0502020204030204" pitchFamily="34" charset="0"/>
              </a:rPr>
              <a:t>RAO </a:t>
            </a:r>
            <a:endParaRPr lang="ko-KR" altLang="en-US" sz="1600" b="1" dirty="0">
              <a:solidFill>
                <a:schemeClr val="bg1"/>
              </a:solidFill>
              <a:latin typeface="Calibri" panose="020F0502020204030204" pitchFamily="34" charset="0"/>
              <a:ea typeface="HY태고딕" panose="02030600000101010101" pitchFamily="18" charset="-127"/>
              <a:cs typeface="Calibri" panose="020F0502020204030204" pitchFamily="34" charset="0"/>
            </a:endParaRPr>
          </a:p>
        </p:txBody>
      </p:sp>
      <p:sp>
        <p:nvSpPr>
          <p:cNvPr id="40" name="오른쪽 화살표 9">
            <a:extLst>
              <a:ext uri="{FF2B5EF4-FFF2-40B4-BE49-F238E27FC236}">
                <a16:creationId xmlns:a16="http://schemas.microsoft.com/office/drawing/2014/main" id="{B07CFE13-038E-4E42-8C2E-F989F57CEB34}"/>
              </a:ext>
            </a:extLst>
          </p:cNvPr>
          <p:cNvSpPr/>
          <p:nvPr/>
        </p:nvSpPr>
        <p:spPr>
          <a:xfrm rot="571121" flipH="1">
            <a:off x="7467335" y="656574"/>
            <a:ext cx="87752" cy="10023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7045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5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3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video>
              <p:cMediaNode vol="80000">
                <p:cTn id="15" repeatCount="indefinite" fill="remove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video>
              <p:cMediaNode vol="80000">
                <p:cTn id="21" repeatCount="indefinite" fill="remove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4"/>
            <a:ext cx="14036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 Unicode MS" pitchFamily="50" charset="-127"/>
                <a:cs typeface="Arial" pitchFamily="34" charset="0"/>
              </a:rPr>
              <a:t>CASE  </a:t>
            </a:r>
            <a:endParaRPr kumimoji="1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Arial Unicode MS" pitchFamily="50" charset="-127"/>
              <a:cs typeface="Arial" pitchFamily="34" charset="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318662" y="563074"/>
            <a:ext cx="8517330" cy="1205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 eaLnBrk="0" hangingPunct="0">
              <a:spcBef>
                <a:spcPct val="20000"/>
              </a:spcBef>
              <a:buClr>
                <a:srgbClr val="990000"/>
              </a:buClr>
              <a:buSzPct val="100000"/>
              <a:buFont typeface="Wingdings" panose="05000000000000000000" pitchFamily="2" charset="2"/>
              <a:buChar char="l"/>
              <a:defRPr/>
            </a:pPr>
            <a:r>
              <a:rPr lang="en-US" altLang="ko-KR" sz="2000" b="1" kern="0" dirty="0">
                <a:solidFill>
                  <a:srgbClr val="000000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Bipolar ablation</a:t>
            </a:r>
          </a:p>
          <a:p>
            <a:pPr marL="342900" lvl="0" indent="-342900" eaLnBrk="0" hangingPunct="0">
              <a:spcBef>
                <a:spcPct val="20000"/>
              </a:spcBef>
              <a:buClr>
                <a:srgbClr val="990000"/>
              </a:buClr>
              <a:buSzPct val="100000"/>
              <a:buFont typeface="Wingdings" panose="05000000000000000000" pitchFamily="2" charset="2"/>
              <a:buChar char="l"/>
              <a:defRPr/>
            </a:pPr>
            <a:r>
              <a:rPr lang="en-US" altLang="ko-KR" sz="2000" b="1" kern="0" dirty="0">
                <a:solidFill>
                  <a:srgbClr val="000000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RCC: Active ablation </a:t>
            </a:r>
          </a:p>
          <a:p>
            <a:pPr marL="342900" lvl="0" indent="-342900" eaLnBrk="0" hangingPunct="0">
              <a:spcBef>
                <a:spcPct val="20000"/>
              </a:spcBef>
              <a:buClr>
                <a:srgbClr val="990000"/>
              </a:buClr>
              <a:buSzPct val="100000"/>
              <a:buFont typeface="Wingdings" panose="05000000000000000000" pitchFamily="2" charset="2"/>
              <a:buChar char="l"/>
              <a:defRPr/>
            </a:pPr>
            <a:r>
              <a:rPr lang="en-US" altLang="ko-KR" sz="2000" b="1" kern="0" dirty="0">
                <a:solidFill>
                  <a:srgbClr val="000000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RVOT: Return electrode</a:t>
            </a:r>
            <a:endParaRPr kumimoji="1" lang="es-ES" altLang="ko-KR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굴림" pitchFamily="50" charset="-127"/>
              <a:cs typeface="Arial" panose="020B0604020202020204" pitchFamily="34" charset="0"/>
            </a:endParaRPr>
          </a:p>
        </p:txBody>
      </p:sp>
      <p:pic>
        <p:nvPicPr>
          <p:cNvPr id="35" name="Bipolar ABL LAO2">
            <a:hlinkClick r:id="" action="ppaction://media"/>
            <a:extLst>
              <a:ext uri="{FF2B5EF4-FFF2-40B4-BE49-F238E27FC236}">
                <a16:creationId xmlns:a16="http://schemas.microsoft.com/office/drawing/2014/main" id="{3FBE07D6-A477-42A3-A46C-70E6F321EE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38367" y="52650"/>
            <a:ext cx="2190750" cy="2190750"/>
          </a:xfrm>
          <a:prstGeom prst="rect">
            <a:avLst/>
          </a:prstGeom>
        </p:spPr>
      </p:pic>
      <p:sp>
        <p:nvSpPr>
          <p:cNvPr id="37" name="오른쪽 화살표 4">
            <a:extLst>
              <a:ext uri="{FF2B5EF4-FFF2-40B4-BE49-F238E27FC236}">
                <a16:creationId xmlns:a16="http://schemas.microsoft.com/office/drawing/2014/main" id="{19502E08-726B-4492-8F87-640932784DA4}"/>
              </a:ext>
            </a:extLst>
          </p:cNvPr>
          <p:cNvSpPr/>
          <p:nvPr/>
        </p:nvSpPr>
        <p:spPr>
          <a:xfrm rot="571121">
            <a:off x="4815886" y="752844"/>
            <a:ext cx="181165" cy="8506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8" name="Bipolar ABL RAO2">
            <a:hlinkClick r:id="" action="ppaction://media"/>
            <a:extLst>
              <a:ext uri="{FF2B5EF4-FFF2-40B4-BE49-F238E27FC236}">
                <a16:creationId xmlns:a16="http://schemas.microsoft.com/office/drawing/2014/main" id="{1CB15386-4B16-4748-9348-433566BF4AC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77654" y="54920"/>
            <a:ext cx="2209800" cy="2209800"/>
          </a:xfrm>
          <a:prstGeom prst="rect">
            <a:avLst/>
          </a:prstGeom>
        </p:spPr>
      </p:pic>
      <p:sp>
        <p:nvSpPr>
          <p:cNvPr id="40" name="오른쪽 화살표 9">
            <a:extLst>
              <a:ext uri="{FF2B5EF4-FFF2-40B4-BE49-F238E27FC236}">
                <a16:creationId xmlns:a16="http://schemas.microsoft.com/office/drawing/2014/main" id="{B07CFE13-038E-4E42-8C2E-F989F57CEB34}"/>
              </a:ext>
            </a:extLst>
          </p:cNvPr>
          <p:cNvSpPr/>
          <p:nvPr/>
        </p:nvSpPr>
        <p:spPr>
          <a:xfrm rot="571121" flipH="1">
            <a:off x="7467335" y="656574"/>
            <a:ext cx="87752" cy="10023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7" name="그림 26">
            <a:extLst>
              <a:ext uri="{FF2B5EF4-FFF2-40B4-BE49-F238E27FC236}">
                <a16:creationId xmlns:a16="http://schemas.microsoft.com/office/drawing/2014/main" id="{02EC358B-0D9E-4434-A2AF-26F6CCCAF52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418" y="2795807"/>
            <a:ext cx="4536000" cy="340200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69C9A4D8-AB22-4030-8BD4-8EE9FBEE66F7}"/>
              </a:ext>
            </a:extLst>
          </p:cNvPr>
          <p:cNvSpPr txBox="1"/>
          <p:nvPr/>
        </p:nvSpPr>
        <p:spPr>
          <a:xfrm>
            <a:off x="3436717" y="2956549"/>
            <a:ext cx="1512168" cy="338554"/>
          </a:xfrm>
          <a:prstGeom prst="rect">
            <a:avLst/>
          </a:prstGeom>
          <a:solidFill>
            <a:srgbClr val="C0504D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RF Generator</a:t>
            </a:r>
            <a:endParaRPr kumimoji="0" lang="ko-KR" alt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cxnSp>
        <p:nvCxnSpPr>
          <p:cNvPr id="43" name="직선 화살표 연결선 42">
            <a:extLst>
              <a:ext uri="{FF2B5EF4-FFF2-40B4-BE49-F238E27FC236}">
                <a16:creationId xmlns:a16="http://schemas.microsoft.com/office/drawing/2014/main" id="{E7E5C2B9-98FF-4F77-B5A6-A1DE9D1EBFA5}"/>
              </a:ext>
            </a:extLst>
          </p:cNvPr>
          <p:cNvCxnSpPr>
            <a:cxnSpLocks/>
          </p:cNvCxnSpPr>
          <p:nvPr/>
        </p:nvCxnSpPr>
        <p:spPr>
          <a:xfrm flipV="1">
            <a:off x="8223762" y="3216416"/>
            <a:ext cx="0" cy="784694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headEnd type="triangle"/>
            <a:tailEnd type="none"/>
          </a:ln>
          <a:effectLst/>
        </p:spPr>
      </p:cxnSp>
      <p:cxnSp>
        <p:nvCxnSpPr>
          <p:cNvPr id="44" name="직선 화살표 연결선 43">
            <a:extLst>
              <a:ext uri="{FF2B5EF4-FFF2-40B4-BE49-F238E27FC236}">
                <a16:creationId xmlns:a16="http://schemas.microsoft.com/office/drawing/2014/main" id="{B617F0CD-7516-42D4-8130-0E80D03FFF82}"/>
              </a:ext>
            </a:extLst>
          </p:cNvPr>
          <p:cNvCxnSpPr>
            <a:cxnSpLocks/>
          </p:cNvCxnSpPr>
          <p:nvPr/>
        </p:nvCxnSpPr>
        <p:spPr>
          <a:xfrm flipH="1" flipV="1">
            <a:off x="4058581" y="3295103"/>
            <a:ext cx="272644" cy="517995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headEnd type="triangle"/>
            <a:tailEnd type="none"/>
          </a:ln>
          <a:effectLst/>
        </p:spPr>
      </p:cxnSp>
      <p:cxnSp>
        <p:nvCxnSpPr>
          <p:cNvPr id="45" name="직선 화살표 연결선 44">
            <a:extLst>
              <a:ext uri="{FF2B5EF4-FFF2-40B4-BE49-F238E27FC236}">
                <a16:creationId xmlns:a16="http://schemas.microsoft.com/office/drawing/2014/main" id="{3724B112-C270-4AA2-AC68-75A0049E31F6}"/>
              </a:ext>
            </a:extLst>
          </p:cNvPr>
          <p:cNvCxnSpPr>
            <a:cxnSpLocks/>
          </p:cNvCxnSpPr>
          <p:nvPr/>
        </p:nvCxnSpPr>
        <p:spPr>
          <a:xfrm flipH="1">
            <a:off x="3637652" y="4173146"/>
            <a:ext cx="693573" cy="878409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headEnd type="triangle"/>
            <a:tailEnd type="none"/>
          </a:ln>
          <a:effectLst/>
        </p:spPr>
      </p:cxnSp>
      <p:pic>
        <p:nvPicPr>
          <p:cNvPr id="46" name="그림 45">
            <a:extLst>
              <a:ext uri="{FF2B5EF4-FFF2-40B4-BE49-F238E27FC236}">
                <a16:creationId xmlns:a16="http://schemas.microsoft.com/office/drawing/2014/main" id="{D1662037-35CB-46A3-BAA2-1B545F89325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7" y="2854859"/>
            <a:ext cx="2734002" cy="2050500"/>
          </a:xfrm>
          <a:prstGeom prst="rect">
            <a:avLst/>
          </a:prstGeom>
          <a:scene3d>
            <a:camera prst="orthographicFront">
              <a:rot lat="0" lon="0" rev="10799999"/>
            </a:camera>
            <a:lightRig rig="threePt" dir="t"/>
          </a:scene3d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14EC01C3-D937-438E-ABC0-9262773908AD}"/>
              </a:ext>
            </a:extLst>
          </p:cNvPr>
          <p:cNvSpPr/>
          <p:nvPr/>
        </p:nvSpPr>
        <p:spPr>
          <a:xfrm>
            <a:off x="65266" y="2438065"/>
            <a:ext cx="28777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Patient Return Electrode</a:t>
            </a:r>
            <a:endParaRPr lang="ko-KR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화살표: 오른쪽 11">
            <a:extLst>
              <a:ext uri="{FF2B5EF4-FFF2-40B4-BE49-F238E27FC236}">
                <a16:creationId xmlns:a16="http://schemas.microsoft.com/office/drawing/2014/main" id="{4501C852-DD7C-4A29-935F-8CD01C19BFE7}"/>
              </a:ext>
            </a:extLst>
          </p:cNvPr>
          <p:cNvSpPr/>
          <p:nvPr/>
        </p:nvSpPr>
        <p:spPr>
          <a:xfrm>
            <a:off x="2925781" y="3647002"/>
            <a:ext cx="851145" cy="593685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9186915-170C-4C99-A9D7-A1EF66EC8A7E}"/>
              </a:ext>
            </a:extLst>
          </p:cNvPr>
          <p:cNvSpPr txBox="1"/>
          <p:nvPr/>
        </p:nvSpPr>
        <p:spPr>
          <a:xfrm>
            <a:off x="7041825" y="2884379"/>
            <a:ext cx="2111595" cy="338554"/>
          </a:xfrm>
          <a:prstGeom prst="rect">
            <a:avLst/>
          </a:prstGeom>
          <a:solidFill>
            <a:srgbClr val="C0504D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To Ablation Catheter</a:t>
            </a:r>
            <a:endParaRPr kumimoji="0" lang="ko-KR" alt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144BD6E-F337-4A65-AC96-82AA4E6B9DD4}"/>
              </a:ext>
            </a:extLst>
          </p:cNvPr>
          <p:cNvSpPr txBox="1"/>
          <p:nvPr/>
        </p:nvSpPr>
        <p:spPr>
          <a:xfrm>
            <a:off x="2611130" y="5028393"/>
            <a:ext cx="2053043" cy="584775"/>
          </a:xfrm>
          <a:prstGeom prst="rect">
            <a:avLst/>
          </a:prstGeom>
          <a:solidFill>
            <a:srgbClr val="C0504D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Indifferent Electrode EGM Recording</a:t>
            </a:r>
            <a:endParaRPr kumimoji="0" lang="ko-KR" alt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6207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5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3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video>
              <p:cMediaNode vol="80000">
                <p:cTn id="15" repeatCount="indefinite" fill="remove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video>
              <p:cMediaNode vol="80000">
                <p:cTn id="21" repeatCount="indefinite" fill="remove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4"/>
            <a:ext cx="14036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 Unicode MS" pitchFamily="50" charset="-127"/>
                <a:cs typeface="Arial" pitchFamily="34" charset="0"/>
              </a:rPr>
              <a:t>CASE  </a:t>
            </a:r>
            <a:endParaRPr kumimoji="1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Arial Unicode MS" pitchFamily="50" charset="-127"/>
              <a:cs typeface="Arial" pitchFamily="34" charset="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318662" y="563074"/>
            <a:ext cx="8517330" cy="1205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 eaLnBrk="0" hangingPunct="0">
              <a:spcBef>
                <a:spcPct val="20000"/>
              </a:spcBef>
              <a:buClr>
                <a:srgbClr val="990000"/>
              </a:buClr>
              <a:buSzPct val="100000"/>
              <a:buFont typeface="Wingdings" panose="05000000000000000000" pitchFamily="2" charset="2"/>
              <a:buChar char="l"/>
              <a:defRPr/>
            </a:pPr>
            <a:r>
              <a:rPr kumimoji="1" lang="en-US" altLang="ko-KR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During bipolar ablation</a:t>
            </a:r>
            <a:endParaRPr kumimoji="1" lang="es-ES" altLang="ko-KR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굴림" pitchFamily="50" charset="-127"/>
              <a:cs typeface="Arial" panose="020B0604020202020204" pitchFamily="34" charset="0"/>
            </a:endParaRPr>
          </a:p>
        </p:txBody>
      </p:sp>
      <p:pic>
        <p:nvPicPr>
          <p:cNvPr id="25" name="Picture 4">
            <a:extLst>
              <a:ext uri="{FF2B5EF4-FFF2-40B4-BE49-F238E27FC236}">
                <a16:creationId xmlns:a16="http://schemas.microsoft.com/office/drawing/2014/main" id="{7C2853AA-D182-4197-89F8-ECF9C8944873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" t="4847" r="1636"/>
          <a:stretch/>
        </p:blipFill>
        <p:spPr bwMode="auto">
          <a:xfrm>
            <a:off x="160256" y="2384980"/>
            <a:ext cx="8868268" cy="3632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B88A371-AC9E-4098-8B4D-CBB4CD25F9FF}"/>
              </a:ext>
            </a:extLst>
          </p:cNvPr>
          <p:cNvSpPr txBox="1"/>
          <p:nvPr/>
        </p:nvSpPr>
        <p:spPr>
          <a:xfrm>
            <a:off x="-68342" y="2886173"/>
            <a:ext cx="762000" cy="2000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altLang="ko-KR" sz="7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ABL RCC d</a:t>
            </a:r>
            <a:endParaRPr lang="ko-KR" altLang="en-US" sz="7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F1D7C03-B28F-4C1C-88A3-478528C6F82C}"/>
              </a:ext>
            </a:extLst>
          </p:cNvPr>
          <p:cNvSpPr txBox="1"/>
          <p:nvPr/>
        </p:nvSpPr>
        <p:spPr>
          <a:xfrm>
            <a:off x="-68342" y="3081102"/>
            <a:ext cx="762000" cy="2000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altLang="ko-KR" sz="7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ABL RCC p</a:t>
            </a:r>
            <a:endParaRPr lang="ko-KR" altLang="en-US" sz="7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1EDC632-5C2B-4A06-A5D0-2A4E04DF88B9}"/>
              </a:ext>
            </a:extLst>
          </p:cNvPr>
          <p:cNvSpPr txBox="1"/>
          <p:nvPr/>
        </p:nvSpPr>
        <p:spPr>
          <a:xfrm>
            <a:off x="-68342" y="3651958"/>
            <a:ext cx="762000" cy="2000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altLang="ko-KR" sz="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ABL RVOT d</a:t>
            </a:r>
            <a:endParaRPr lang="ko-KR" altLang="en-US" sz="7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8F95B8E-A909-4152-B714-ACDE6650BD2A}"/>
              </a:ext>
            </a:extLst>
          </p:cNvPr>
          <p:cNvSpPr txBox="1"/>
          <p:nvPr/>
        </p:nvSpPr>
        <p:spPr>
          <a:xfrm>
            <a:off x="-68342" y="3846887"/>
            <a:ext cx="762000" cy="2000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altLang="ko-KR" sz="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ABL RVOT p</a:t>
            </a:r>
            <a:endParaRPr lang="ko-KR" altLang="en-US" sz="7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B0A138C-6B04-489E-83C5-E1E0B734117C}"/>
              </a:ext>
            </a:extLst>
          </p:cNvPr>
          <p:cNvSpPr txBox="1"/>
          <p:nvPr/>
        </p:nvSpPr>
        <p:spPr>
          <a:xfrm>
            <a:off x="6660232" y="4"/>
            <a:ext cx="2483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400" b="1" dirty="0">
                <a:solidFill>
                  <a:srgbClr val="000000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rPr>
              <a:t>RNH</a:t>
            </a:r>
            <a:r>
              <a:rPr kumimoji="1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 Unicode MS" pitchFamily="50" charset="-127"/>
                <a:cs typeface="Arial" pitchFamily="34" charset="0"/>
              </a:rPr>
              <a:t> #1989619</a:t>
            </a:r>
          </a:p>
        </p:txBody>
      </p:sp>
    </p:spTree>
    <p:extLst>
      <p:ext uri="{BB962C8B-B14F-4D97-AF65-F5344CB8AC3E}">
        <p14:creationId xmlns:p14="http://schemas.microsoft.com/office/powerpoint/2010/main" val="3784982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4"/>
            <a:ext cx="14036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 Unicode MS" pitchFamily="50" charset="-127"/>
                <a:cs typeface="Arial" pitchFamily="34" charset="0"/>
              </a:rPr>
              <a:t>CASE  </a:t>
            </a:r>
            <a:endParaRPr kumimoji="1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Arial Unicode MS" pitchFamily="50" charset="-127"/>
              <a:cs typeface="Arial" pitchFamily="34" charset="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318662" y="563074"/>
            <a:ext cx="8517330" cy="1205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 eaLnBrk="0" hangingPunct="0">
              <a:spcBef>
                <a:spcPct val="20000"/>
              </a:spcBef>
              <a:buClr>
                <a:srgbClr val="990000"/>
              </a:buClr>
              <a:buSzPct val="100000"/>
              <a:buFont typeface="Wingdings" panose="05000000000000000000" pitchFamily="2" charset="2"/>
              <a:buChar char="l"/>
              <a:defRPr/>
            </a:pPr>
            <a:r>
              <a:rPr kumimoji="1" lang="en-US" altLang="ko-KR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After ablation</a:t>
            </a:r>
            <a:endParaRPr kumimoji="1" lang="es-ES" altLang="ko-KR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굴림" pitchFamily="50" charset="-127"/>
              <a:cs typeface="Arial" panose="020B0604020202020204" pitchFamily="34" charset="0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EA95CAFE-9E1E-40B1-B188-882EFAD425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59381"/>
            <a:ext cx="9144000" cy="438025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4FF33AD-4480-4B55-9045-51D391685DA3}"/>
              </a:ext>
            </a:extLst>
          </p:cNvPr>
          <p:cNvSpPr txBox="1"/>
          <p:nvPr/>
        </p:nvSpPr>
        <p:spPr>
          <a:xfrm>
            <a:off x="6660232" y="4"/>
            <a:ext cx="2483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400" b="1" dirty="0">
                <a:solidFill>
                  <a:srgbClr val="000000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rPr>
              <a:t>RNH</a:t>
            </a:r>
            <a:r>
              <a:rPr kumimoji="1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 Unicode MS" pitchFamily="50" charset="-127"/>
                <a:cs typeface="Arial" pitchFamily="34" charset="0"/>
              </a:rPr>
              <a:t> #1989619</a:t>
            </a:r>
          </a:p>
        </p:txBody>
      </p:sp>
    </p:spTree>
    <p:extLst>
      <p:ext uri="{BB962C8B-B14F-4D97-AF65-F5344CB8AC3E}">
        <p14:creationId xmlns:p14="http://schemas.microsoft.com/office/powerpoint/2010/main" val="380350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/>
          <p:cNvSpPr txBox="1">
            <a:spLocks/>
          </p:cNvSpPr>
          <p:nvPr/>
        </p:nvSpPr>
        <p:spPr bwMode="auto">
          <a:xfrm>
            <a:off x="0" y="-537"/>
            <a:ext cx="9144000" cy="9937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hangingPunct="0">
              <a:defRPr/>
            </a:pPr>
            <a:r>
              <a:rPr lang="en-US" altLang="ko-KR" sz="28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Techniques for 2-site Ablation</a:t>
            </a: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57756786-8050-4E9B-8E7B-CFC89668E48E}"/>
              </a:ext>
            </a:extLst>
          </p:cNvPr>
          <p:cNvSpPr/>
          <p:nvPr/>
        </p:nvSpPr>
        <p:spPr>
          <a:xfrm>
            <a:off x="3080756" y="6208217"/>
            <a:ext cx="60632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it-IT" altLang="ko-KR" sz="1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Stevenson WG, et al. Can J Cardiol. 2022.</a:t>
            </a:r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40E948A9-B0EE-4892-98AE-9E0D9AAAE8C3}"/>
              </a:ext>
            </a:extLst>
          </p:cNvPr>
          <p:cNvGrpSpPr/>
          <p:nvPr/>
        </p:nvGrpSpPr>
        <p:grpSpPr>
          <a:xfrm>
            <a:off x="828273" y="2049725"/>
            <a:ext cx="3605644" cy="3518269"/>
            <a:chOff x="547716" y="2652930"/>
            <a:chExt cx="3244966" cy="3112493"/>
          </a:xfrm>
        </p:grpSpPr>
        <p:pic>
          <p:nvPicPr>
            <p:cNvPr id="13" name="그림 12">
              <a:extLst>
                <a:ext uri="{FF2B5EF4-FFF2-40B4-BE49-F238E27FC236}">
                  <a16:creationId xmlns:a16="http://schemas.microsoft.com/office/drawing/2014/main" id="{FE7E6DAB-3FF9-4D90-ABCA-0FB0114CF0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64513"/>
            <a:stretch/>
          </p:blipFill>
          <p:spPr>
            <a:xfrm>
              <a:off x="547716" y="2652930"/>
              <a:ext cx="3244966" cy="3112493"/>
            </a:xfrm>
            <a:prstGeom prst="rect">
              <a:avLst/>
            </a:prstGeom>
          </p:spPr>
        </p:pic>
        <p:sp>
          <p:nvSpPr>
            <p:cNvPr id="5" name="사각형: 둥근 모서리 4">
              <a:extLst>
                <a:ext uri="{FF2B5EF4-FFF2-40B4-BE49-F238E27FC236}">
                  <a16:creationId xmlns:a16="http://schemas.microsoft.com/office/drawing/2014/main" id="{2ADA2893-1E1F-41EE-9492-09005CCED7C7}"/>
                </a:ext>
              </a:extLst>
            </p:cNvPr>
            <p:cNvSpPr/>
            <p:nvPr/>
          </p:nvSpPr>
          <p:spPr>
            <a:xfrm>
              <a:off x="820882" y="2919794"/>
              <a:ext cx="519545" cy="45395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1E4D1DAE-BF63-4DF9-BB68-620EAD3DFE70}"/>
              </a:ext>
            </a:extLst>
          </p:cNvPr>
          <p:cNvGrpSpPr/>
          <p:nvPr/>
        </p:nvGrpSpPr>
        <p:grpSpPr>
          <a:xfrm>
            <a:off x="5251336" y="2049725"/>
            <a:ext cx="3154911" cy="3737614"/>
            <a:chOff x="4970779" y="2247154"/>
            <a:chExt cx="3154911" cy="3737614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28159FAE-33BB-4ADE-BCEF-8EF72F3261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2746"/>
            <a:stretch/>
          </p:blipFill>
          <p:spPr>
            <a:xfrm>
              <a:off x="5133109" y="2247154"/>
              <a:ext cx="2992581" cy="3737614"/>
            </a:xfrm>
            <a:prstGeom prst="rect">
              <a:avLst/>
            </a:prstGeom>
          </p:spPr>
        </p:pic>
        <p:sp>
          <p:nvSpPr>
            <p:cNvPr id="14" name="사각형: 둥근 모서리 13">
              <a:extLst>
                <a:ext uri="{FF2B5EF4-FFF2-40B4-BE49-F238E27FC236}">
                  <a16:creationId xmlns:a16="http://schemas.microsoft.com/office/drawing/2014/main" id="{C577F272-084D-4A43-AA6C-04E10BFF6B5D}"/>
                </a:ext>
              </a:extLst>
            </p:cNvPr>
            <p:cNvSpPr/>
            <p:nvPr/>
          </p:nvSpPr>
          <p:spPr>
            <a:xfrm>
              <a:off x="4970779" y="2467387"/>
              <a:ext cx="519545" cy="45395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6" name="Rectangle 3">
            <a:extLst>
              <a:ext uri="{FF2B5EF4-FFF2-40B4-BE49-F238E27FC236}">
                <a16:creationId xmlns:a16="http://schemas.microsoft.com/office/drawing/2014/main" id="{1C35FFB8-C786-4D7B-8DE0-BE84C011AD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588" y="1915103"/>
            <a:ext cx="4285094" cy="447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85750" lvl="0" indent="-285750">
              <a:buClr>
                <a:srgbClr val="800000"/>
              </a:buClr>
              <a:buFont typeface="Wingdings" panose="05000000000000000000" pitchFamily="2" charset="2"/>
              <a:buChar char="l"/>
              <a:defRPr/>
            </a:pPr>
            <a:r>
              <a:rPr lang="en-US" altLang="ko-KR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Simultaneous unipolar ablation</a:t>
            </a:r>
            <a:endParaRPr kumimoji="1" lang="en-US" altLang="ko-KR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굴림" pitchFamily="50" charset="-127"/>
              <a:cs typeface="Arial" panose="020B0604020202020204" pitchFamily="34" charset="0"/>
            </a:endParaRPr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id="{02039F50-21AF-415A-BD2A-4C6D38D679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9922" y="1915103"/>
            <a:ext cx="2645336" cy="447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85750" lvl="0" indent="-285750">
              <a:buClr>
                <a:srgbClr val="800000"/>
              </a:buClr>
              <a:buFont typeface="Wingdings" panose="05000000000000000000" pitchFamily="2" charset="2"/>
              <a:buChar char="l"/>
              <a:defRPr/>
            </a:pPr>
            <a:r>
              <a:rPr lang="en-US" altLang="ko-KR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Bipolar ablation</a:t>
            </a:r>
            <a:endParaRPr kumimoji="1" lang="en-US" altLang="ko-KR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굴림" pitchFamily="50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991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/>
          <p:cNvSpPr txBox="1">
            <a:spLocks/>
          </p:cNvSpPr>
          <p:nvPr/>
        </p:nvSpPr>
        <p:spPr bwMode="auto">
          <a:xfrm>
            <a:off x="0" y="-537"/>
            <a:ext cx="9144000" cy="9937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hangingPunct="0">
              <a:defRPr/>
            </a:pPr>
            <a:r>
              <a:rPr lang="en-US" altLang="ko-KR" sz="28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Bipolar Ablation between the Left Pulmonic Cusp (LPC) and LVOT for LV Summit VAs</a:t>
            </a:r>
          </a:p>
        </p:txBody>
      </p:sp>
      <p:sp>
        <p:nvSpPr>
          <p:cNvPr id="6" name="직사각형 5"/>
          <p:cNvSpPr/>
          <p:nvPr/>
        </p:nvSpPr>
        <p:spPr>
          <a:xfrm>
            <a:off x="3080756" y="6208217"/>
            <a:ext cx="60632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it-IT" altLang="ko-KR" sz="1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Futyma P, et al. </a:t>
            </a:r>
            <a:r>
              <a:rPr lang="en-US" altLang="ko-KR" sz="1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Heart Rhythm. 2020 Sep;17(9):1519-1527.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893762C3-00DC-49EB-9CBD-43F8881DE9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070" y="1316027"/>
            <a:ext cx="8439924" cy="682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85750" lvl="0" indent="-285750">
              <a:buClr>
                <a:srgbClr val="800000"/>
              </a:buClr>
              <a:buFont typeface="Wingdings" panose="05000000000000000000" pitchFamily="2" charset="2"/>
              <a:buChar char="l"/>
              <a:defRPr/>
            </a:pPr>
            <a:r>
              <a:rPr lang="en-US" altLang="ko-KR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Seven patients (age 59±12 years; 3 women) underwent Bi-RF from the LPC to the LVOT for LVS-VAs after ≥1 failed conventional RFCA</a:t>
            </a:r>
            <a:endParaRPr kumimoji="1" lang="en-US" altLang="ko-KR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굴림" pitchFamily="50" charset="-127"/>
              <a:cs typeface="Arial" panose="020B0604020202020204" pitchFamily="34" charset="0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3D827101-7D8E-4C99-8573-9260C25B16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860" y="2309567"/>
            <a:ext cx="3307243" cy="3807004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BF096520-AAED-41B2-81C7-2C2DCD9644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9966"/>
          <a:stretch/>
        </p:blipFill>
        <p:spPr>
          <a:xfrm>
            <a:off x="4310727" y="3019546"/>
            <a:ext cx="4500267" cy="2572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088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/>
          <p:cNvSpPr txBox="1">
            <a:spLocks/>
          </p:cNvSpPr>
          <p:nvPr/>
        </p:nvSpPr>
        <p:spPr bwMode="auto">
          <a:xfrm>
            <a:off x="0" y="-537"/>
            <a:ext cx="9144000" cy="9937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hangingPunct="0">
              <a:defRPr/>
            </a:pPr>
            <a:r>
              <a:rPr lang="en-US" altLang="ko-KR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Needle RF Ablation: A First-in-Man Trial</a:t>
            </a:r>
          </a:p>
        </p:txBody>
      </p:sp>
      <p:sp>
        <p:nvSpPr>
          <p:cNvPr id="6" name="직사각형 5"/>
          <p:cNvSpPr/>
          <p:nvPr/>
        </p:nvSpPr>
        <p:spPr>
          <a:xfrm>
            <a:off x="2047009" y="6208217"/>
            <a:ext cx="709699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fr-FR" altLang="ko-KR" sz="1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Packer DL, et al. Circ Arrhythm Electrophysiol. 2022.</a:t>
            </a:r>
            <a:endParaRPr lang="en-US" altLang="ko-KR" sz="1400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893762C3-00DC-49EB-9CBD-43F8881DE9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907" y="993228"/>
            <a:ext cx="8804185" cy="1467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85750" lvl="0" indent="-285750">
              <a:buClr>
                <a:srgbClr val="800000"/>
              </a:buClr>
              <a:buFont typeface="Wingdings" panose="05000000000000000000" pitchFamily="2" charset="2"/>
              <a:buChar char="l"/>
              <a:defRPr/>
            </a:pPr>
            <a:r>
              <a:rPr lang="en-US" altLang="ko-KR" sz="20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Intramural needle ablation using in-catheter, heated saline-enhanced radio frequency (SERF) energy</a:t>
            </a:r>
          </a:p>
          <a:p>
            <a:pPr marL="285750" lvl="0" indent="-285750">
              <a:buClr>
                <a:srgbClr val="800000"/>
              </a:buClr>
              <a:buFont typeface="Wingdings" panose="05000000000000000000" pitchFamily="2" charset="2"/>
              <a:buChar char="l"/>
              <a:defRPr/>
            </a:pPr>
            <a:r>
              <a:rPr lang="en-US" altLang="ko-KR" sz="20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Thirty-two subjects from 6 centers (91% male, 66±10 years, EF 35±11%; 56% ischemic, and 44% nonischemic)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E65E6745-998B-4BF9-B89A-61E6B1F7BE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3264" y="2794830"/>
            <a:ext cx="6733310" cy="3459782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929C1D5-02AB-4DF0-9F06-10D859ADB373}"/>
              </a:ext>
            </a:extLst>
          </p:cNvPr>
          <p:cNvSpPr/>
          <p:nvPr/>
        </p:nvSpPr>
        <p:spPr>
          <a:xfrm>
            <a:off x="1641761" y="2425498"/>
            <a:ext cx="5860476" cy="369332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SERF needle electrode and ablation generator system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988BE387-3EA8-4F14-927E-36DF482EFC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109" r="18021"/>
          <a:stretch/>
        </p:blipFill>
        <p:spPr>
          <a:xfrm>
            <a:off x="169907" y="3377506"/>
            <a:ext cx="2043357" cy="169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9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/>
          <p:cNvSpPr txBox="1">
            <a:spLocks/>
          </p:cNvSpPr>
          <p:nvPr/>
        </p:nvSpPr>
        <p:spPr bwMode="auto">
          <a:xfrm>
            <a:off x="0" y="-537"/>
            <a:ext cx="9144000" cy="9937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hangingPunct="0">
              <a:defRPr/>
            </a:pPr>
            <a:r>
              <a:rPr lang="en-US" altLang="ko-KR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Needle RF Ablation: A First-in-Man Trial</a:t>
            </a:r>
          </a:p>
        </p:txBody>
      </p:sp>
      <p:sp>
        <p:nvSpPr>
          <p:cNvPr id="6" name="직사각형 5"/>
          <p:cNvSpPr/>
          <p:nvPr/>
        </p:nvSpPr>
        <p:spPr>
          <a:xfrm>
            <a:off x="2047009" y="6208217"/>
            <a:ext cx="709699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fr-FR" altLang="ko-KR" sz="1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Packer DL, et al. Circ Arrhythm Electrophysiol. 2022.</a:t>
            </a:r>
            <a:endParaRPr lang="en-US" altLang="ko-KR" sz="1400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929C1D5-02AB-4DF0-9F06-10D859ADB373}"/>
              </a:ext>
            </a:extLst>
          </p:cNvPr>
          <p:cNvSpPr/>
          <p:nvPr/>
        </p:nvSpPr>
        <p:spPr>
          <a:xfrm>
            <a:off x="1652155" y="1376163"/>
            <a:ext cx="5839690" cy="369332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Lesion creation with standard RF and SERF ablations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7B2CC6B8-6F1C-458C-B0E1-8291DEE664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585" y="1831234"/>
            <a:ext cx="7320829" cy="4291244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DD2AE8A6-F2B6-4D94-9DB2-72E5709C17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779" y="4559675"/>
            <a:ext cx="2492520" cy="146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254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/>
          <p:cNvSpPr txBox="1">
            <a:spLocks/>
          </p:cNvSpPr>
          <p:nvPr/>
        </p:nvSpPr>
        <p:spPr bwMode="auto">
          <a:xfrm>
            <a:off x="0" y="-537"/>
            <a:ext cx="9144000" cy="9937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hangingPunct="0">
              <a:defRPr/>
            </a:pPr>
            <a:r>
              <a:rPr lang="en-US" altLang="ko-KR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Needle RF Ablation: A First-in-Man Trial</a:t>
            </a:r>
          </a:p>
        </p:txBody>
      </p:sp>
      <p:sp>
        <p:nvSpPr>
          <p:cNvPr id="6" name="직사각형 5"/>
          <p:cNvSpPr/>
          <p:nvPr/>
        </p:nvSpPr>
        <p:spPr>
          <a:xfrm>
            <a:off x="2047009" y="6208217"/>
            <a:ext cx="709699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fr-FR" altLang="ko-KR" sz="1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Packer DL, et al. Circ Arrhythm Electrophysiol. 2022.</a:t>
            </a:r>
            <a:endParaRPr lang="en-US" altLang="ko-KR" sz="1400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9E4F01E0-F8CD-4059-87BA-391F78233B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836" y="1601402"/>
            <a:ext cx="7398328" cy="4497404"/>
          </a:xfrm>
          <a:prstGeom prst="rect">
            <a:avLst/>
          </a:prstGeom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id="{098D83B6-B141-48B7-A446-824CAF35CD88}"/>
              </a:ext>
            </a:extLst>
          </p:cNvPr>
          <p:cNvSpPr/>
          <p:nvPr/>
        </p:nvSpPr>
        <p:spPr>
          <a:xfrm>
            <a:off x="1381991" y="1122659"/>
            <a:ext cx="6380018" cy="369332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Pre- and </a:t>
            </a:r>
            <a:r>
              <a:rPr lang="en-US" altLang="ko-KR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postprocedure</a:t>
            </a:r>
            <a:r>
              <a:rPr lang="en-US" altLang="ko-K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VT occurrences and ICD therapies</a:t>
            </a:r>
          </a:p>
        </p:txBody>
      </p:sp>
    </p:spTree>
    <p:extLst>
      <p:ext uri="{BB962C8B-B14F-4D97-AF65-F5344CB8AC3E}">
        <p14:creationId xmlns:p14="http://schemas.microsoft.com/office/powerpoint/2010/main" val="138328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/>
          <p:cNvSpPr txBox="1">
            <a:spLocks/>
          </p:cNvSpPr>
          <p:nvPr/>
        </p:nvSpPr>
        <p:spPr bwMode="auto">
          <a:xfrm>
            <a:off x="0" y="-537"/>
            <a:ext cx="9144000" cy="9937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hangingPunct="0">
              <a:defRPr/>
            </a:pPr>
            <a:r>
              <a:rPr lang="en-US" altLang="ko-KR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Needle RF Ablation: A First-in-Man Trial</a:t>
            </a:r>
          </a:p>
        </p:txBody>
      </p:sp>
      <p:sp>
        <p:nvSpPr>
          <p:cNvPr id="6" name="직사각형 5"/>
          <p:cNvSpPr/>
          <p:nvPr/>
        </p:nvSpPr>
        <p:spPr>
          <a:xfrm>
            <a:off x="2047009" y="6208217"/>
            <a:ext cx="709699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fr-FR" altLang="ko-KR" sz="1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Packer DL, et al. Circ Arrhythm Electrophysiol. 2022.</a:t>
            </a:r>
            <a:endParaRPr lang="en-US" altLang="ko-KR" sz="1400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CC174CE3-89F5-43A3-A63C-D6A177C4AE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837" y="1836242"/>
            <a:ext cx="7172325" cy="4371975"/>
          </a:xfrm>
          <a:prstGeom prst="rect">
            <a:avLst/>
          </a:prstGeom>
        </p:spPr>
      </p:pic>
      <p:sp>
        <p:nvSpPr>
          <p:cNvPr id="7" name="직사각형 6">
            <a:extLst>
              <a:ext uri="{FF2B5EF4-FFF2-40B4-BE49-F238E27FC236}">
                <a16:creationId xmlns:a16="http://schemas.microsoft.com/office/drawing/2014/main" id="{5C94343C-945C-4FBC-9572-A047B4B6C210}"/>
              </a:ext>
            </a:extLst>
          </p:cNvPr>
          <p:cNvSpPr/>
          <p:nvPr/>
        </p:nvSpPr>
        <p:spPr>
          <a:xfrm>
            <a:off x="2005445" y="1376163"/>
            <a:ext cx="5133110" cy="369332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Adverse Events With Needle Electrode Ablation</a:t>
            </a:r>
          </a:p>
        </p:txBody>
      </p:sp>
    </p:spTree>
    <p:extLst>
      <p:ext uri="{BB962C8B-B14F-4D97-AF65-F5344CB8AC3E}">
        <p14:creationId xmlns:p14="http://schemas.microsoft.com/office/powerpoint/2010/main" val="131758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제목 1"/>
          <p:cNvSpPr txBox="1">
            <a:spLocks/>
          </p:cNvSpPr>
          <p:nvPr/>
        </p:nvSpPr>
        <p:spPr bwMode="auto">
          <a:xfrm>
            <a:off x="0" y="-537"/>
            <a:ext cx="9144000" cy="993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hangingPunct="0">
              <a:defRPr/>
            </a:pPr>
            <a:r>
              <a:rPr lang="en-US" altLang="ko-KR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Newer Methods for VT Ablation</a:t>
            </a: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35F99786-C47A-4C65-B318-C7891493BA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9417" y="1080655"/>
            <a:ext cx="6005948" cy="2254827"/>
          </a:xfrm>
          <a:prstGeom prst="round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lvl="0" indent="-457200" eaLnBrk="0" hangingPunct="0">
              <a:spcBef>
                <a:spcPct val="20000"/>
              </a:spcBef>
              <a:buClr>
                <a:srgbClr val="990000"/>
              </a:buClr>
              <a:buSzPct val="100000"/>
              <a:buFont typeface="Wingdings" panose="05000000000000000000" pitchFamily="2" charset="2"/>
              <a:buChar char="l"/>
              <a:defRPr/>
            </a:pPr>
            <a:r>
              <a:rPr lang="en-US" altLang="ko-KR" sz="2400" b="1" kern="0" dirty="0">
                <a:solidFill>
                  <a:srgbClr val="000000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To improve RF lesion</a:t>
            </a:r>
          </a:p>
          <a:p>
            <a:pPr marL="909659" lvl="1" indent="-457200" eaLnBrk="0" hangingPunct="0">
              <a:spcBef>
                <a:spcPct val="20000"/>
              </a:spcBef>
              <a:buClr>
                <a:srgbClr val="990000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-US" altLang="ko-KR" sz="2200" kern="0" dirty="0">
                <a:solidFill>
                  <a:srgbClr val="000000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Half-normal saline irrigation</a:t>
            </a:r>
          </a:p>
          <a:p>
            <a:pPr marL="909659" lvl="1" indent="-457200" eaLnBrk="0" hangingPunct="0">
              <a:spcBef>
                <a:spcPct val="20000"/>
              </a:spcBef>
              <a:buClr>
                <a:srgbClr val="990000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-US" altLang="ko-KR" sz="2200" kern="0" dirty="0">
                <a:solidFill>
                  <a:srgbClr val="000000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Simultaneous unipolar RF ablation</a:t>
            </a:r>
          </a:p>
          <a:p>
            <a:pPr marL="909659" lvl="1" indent="-457200" eaLnBrk="0" hangingPunct="0">
              <a:spcBef>
                <a:spcPct val="20000"/>
              </a:spcBef>
              <a:buClr>
                <a:srgbClr val="990000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-US" altLang="ko-KR" sz="2200" kern="0" dirty="0">
                <a:solidFill>
                  <a:srgbClr val="000000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Bipolar RF ablation</a:t>
            </a:r>
          </a:p>
          <a:p>
            <a:pPr marL="909659" lvl="1" indent="-457200" eaLnBrk="0" hangingPunct="0">
              <a:spcBef>
                <a:spcPct val="20000"/>
              </a:spcBef>
              <a:buClr>
                <a:srgbClr val="990000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-US" altLang="ko-KR" sz="2200" kern="0" dirty="0">
                <a:solidFill>
                  <a:srgbClr val="000000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Intramural needle ablation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B7E1947-CF58-4E29-9D47-A83BACA0B9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9417" y="3428999"/>
            <a:ext cx="6005948" cy="3034145"/>
          </a:xfrm>
          <a:prstGeom prst="round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lvl="0" indent="-457200" eaLnBrk="0" hangingPunct="0">
              <a:spcBef>
                <a:spcPct val="20000"/>
              </a:spcBef>
              <a:buClr>
                <a:srgbClr val="990000"/>
              </a:buClr>
              <a:buSzPct val="100000"/>
              <a:buFont typeface="Wingdings" panose="05000000000000000000" pitchFamily="2" charset="2"/>
              <a:buChar char="l"/>
              <a:defRPr/>
            </a:pPr>
            <a:r>
              <a:rPr lang="en-US" altLang="ko-KR" sz="2400" b="1" kern="0" dirty="0">
                <a:solidFill>
                  <a:srgbClr val="000000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Alternatives to RF</a:t>
            </a:r>
          </a:p>
          <a:p>
            <a:pPr marL="909659" lvl="1" indent="-457200" eaLnBrk="0" hangingPunct="0">
              <a:spcBef>
                <a:spcPct val="20000"/>
              </a:spcBef>
              <a:buClr>
                <a:srgbClr val="990000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-US" altLang="ko-KR" sz="2200" kern="0" dirty="0">
                <a:solidFill>
                  <a:srgbClr val="000000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Retrograde ethanol ablation</a:t>
            </a:r>
          </a:p>
          <a:p>
            <a:pPr marL="909659" lvl="1" indent="-457200" eaLnBrk="0" hangingPunct="0">
              <a:spcBef>
                <a:spcPct val="20000"/>
              </a:spcBef>
              <a:buClr>
                <a:srgbClr val="990000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-US" altLang="ko-KR" sz="2200" kern="0" dirty="0">
                <a:solidFill>
                  <a:srgbClr val="000000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Cryoablation</a:t>
            </a:r>
          </a:p>
          <a:p>
            <a:pPr marL="909659" lvl="1" indent="-457200" eaLnBrk="0" hangingPunct="0">
              <a:spcBef>
                <a:spcPct val="20000"/>
              </a:spcBef>
              <a:buClr>
                <a:srgbClr val="990000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-US" altLang="ko-KR" sz="2200" kern="0" dirty="0">
                <a:solidFill>
                  <a:srgbClr val="000000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Laser ablation</a:t>
            </a:r>
          </a:p>
          <a:p>
            <a:pPr marL="909659" lvl="1" indent="-457200" eaLnBrk="0" hangingPunct="0">
              <a:spcBef>
                <a:spcPct val="20000"/>
              </a:spcBef>
              <a:buClr>
                <a:srgbClr val="990000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-US" altLang="ko-KR" sz="2200" kern="0" dirty="0">
                <a:solidFill>
                  <a:srgbClr val="000000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Shock-wave catheter ablation</a:t>
            </a:r>
          </a:p>
          <a:p>
            <a:pPr marL="909659" lvl="1" indent="-457200" eaLnBrk="0" hangingPunct="0">
              <a:spcBef>
                <a:spcPct val="20000"/>
              </a:spcBef>
              <a:buClr>
                <a:srgbClr val="990000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-US" altLang="ko-KR" sz="2200" kern="0" dirty="0">
                <a:solidFill>
                  <a:srgbClr val="000000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Stereotactic </a:t>
            </a:r>
            <a:r>
              <a:rPr lang="en-US" altLang="ko-KR" sz="2200" kern="0" dirty="0" err="1">
                <a:solidFill>
                  <a:srgbClr val="000000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radioablation</a:t>
            </a:r>
            <a:endParaRPr lang="en-US" altLang="ko-KR" sz="2200" kern="0" dirty="0">
              <a:solidFill>
                <a:srgbClr val="000000"/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  <a:p>
            <a:pPr marL="909659" lvl="1" indent="-457200" eaLnBrk="0" hangingPunct="0">
              <a:spcBef>
                <a:spcPct val="20000"/>
              </a:spcBef>
              <a:buClr>
                <a:srgbClr val="990000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-US" altLang="ko-KR" sz="2200" kern="0" dirty="0">
                <a:solidFill>
                  <a:srgbClr val="000000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Pulsed field electroporation</a:t>
            </a:r>
          </a:p>
        </p:txBody>
      </p:sp>
    </p:spTree>
    <p:extLst>
      <p:ext uri="{BB962C8B-B14F-4D97-AF65-F5344CB8AC3E}">
        <p14:creationId xmlns:p14="http://schemas.microsoft.com/office/powerpoint/2010/main" val="251330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/>
          <p:cNvSpPr txBox="1">
            <a:spLocks/>
          </p:cNvSpPr>
          <p:nvPr/>
        </p:nvSpPr>
        <p:spPr bwMode="auto">
          <a:xfrm>
            <a:off x="0" y="-537"/>
            <a:ext cx="9144000" cy="9937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hangingPunct="0">
              <a:defRPr/>
            </a:pPr>
            <a:r>
              <a:rPr lang="en-US" altLang="ko-KR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Intramural Venous Ethanol Infusion</a:t>
            </a:r>
          </a:p>
        </p:txBody>
      </p:sp>
      <p:sp>
        <p:nvSpPr>
          <p:cNvPr id="6" name="직사각형 5"/>
          <p:cNvSpPr/>
          <p:nvPr/>
        </p:nvSpPr>
        <p:spPr>
          <a:xfrm>
            <a:off x="2047009" y="6208217"/>
            <a:ext cx="709699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en-US" altLang="ko-KR" sz="1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Tavares L, et al. JACC Clin </a:t>
            </a:r>
            <a:r>
              <a:rPr lang="en-US" altLang="ko-KR" sz="1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Electrophysiol</a:t>
            </a:r>
            <a:r>
              <a:rPr lang="en-US" altLang="ko-KR" sz="1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2020.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DD3F0172-C1CA-403B-B078-ABF57BB61F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904" y="905746"/>
            <a:ext cx="8804185" cy="1084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85750" lvl="0" indent="-285750">
              <a:buClr>
                <a:srgbClr val="800000"/>
              </a:buClr>
              <a:buFont typeface="Wingdings" panose="05000000000000000000" pitchFamily="2" charset="2"/>
              <a:buChar char="l"/>
              <a:defRPr/>
            </a:pPr>
            <a:r>
              <a:rPr lang="en-US" altLang="ko-KR" sz="20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Outcomes of a multicenter experience, n=63 (age 63±14 years; 60% men) with VAs (76% LVS origin)</a:t>
            </a:r>
          </a:p>
          <a:p>
            <a:pPr marL="285750" lvl="0" indent="-285750">
              <a:buClr>
                <a:srgbClr val="800000"/>
              </a:buClr>
              <a:buFont typeface="Wingdings" panose="05000000000000000000" pitchFamily="2" charset="2"/>
              <a:buChar char="l"/>
              <a:defRPr/>
            </a:pPr>
            <a:r>
              <a:rPr lang="en-US" altLang="ko-KR" sz="20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Overall success in 55 of 56 (98%), 77% were free of recurrence at 1 year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E692BDDF-D9B6-4143-BE0A-EA297C8CAB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0314" y="2006533"/>
            <a:ext cx="6203372" cy="4201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542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/>
          <p:cNvSpPr txBox="1">
            <a:spLocks/>
          </p:cNvSpPr>
          <p:nvPr/>
        </p:nvSpPr>
        <p:spPr bwMode="auto">
          <a:xfrm>
            <a:off x="0" y="-537"/>
            <a:ext cx="9144000" cy="9937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hangingPunct="0">
              <a:defRPr/>
            </a:pPr>
            <a:r>
              <a:rPr lang="en-US" altLang="ko-KR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Intramural Venous Ethanol Infusion</a:t>
            </a:r>
          </a:p>
        </p:txBody>
      </p:sp>
      <p:sp>
        <p:nvSpPr>
          <p:cNvPr id="6" name="직사각형 5"/>
          <p:cNvSpPr/>
          <p:nvPr/>
        </p:nvSpPr>
        <p:spPr>
          <a:xfrm>
            <a:off x="2047009" y="6208217"/>
            <a:ext cx="709699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en-US" altLang="ko-KR" sz="1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Tavares L, et al. JACC Clin </a:t>
            </a:r>
            <a:r>
              <a:rPr lang="en-US" altLang="ko-KR" sz="1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Electrophysiol</a:t>
            </a:r>
            <a:r>
              <a:rPr lang="en-US" altLang="ko-KR" sz="1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2020.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4946918F-5C2F-49D2-9F28-576BAF9296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989" y="1582616"/>
            <a:ext cx="6862538" cy="4613472"/>
          </a:xfrm>
          <a:prstGeom prst="rect">
            <a:avLst/>
          </a:prstGeom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id="{AD4752E8-8D23-4DCE-B4E8-E76C23C6D494}"/>
              </a:ext>
            </a:extLst>
          </p:cNvPr>
          <p:cNvSpPr/>
          <p:nvPr/>
        </p:nvSpPr>
        <p:spPr>
          <a:xfrm>
            <a:off x="2138258" y="1180372"/>
            <a:ext cx="4867484" cy="369332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LVS Ethanol Injection in Proximal LVS Veins</a:t>
            </a:r>
          </a:p>
        </p:txBody>
      </p:sp>
    </p:spTree>
    <p:extLst>
      <p:ext uri="{BB962C8B-B14F-4D97-AF65-F5344CB8AC3E}">
        <p14:creationId xmlns:p14="http://schemas.microsoft.com/office/powerpoint/2010/main" val="136715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/>
          <p:cNvSpPr txBox="1">
            <a:spLocks/>
          </p:cNvSpPr>
          <p:nvPr/>
        </p:nvSpPr>
        <p:spPr bwMode="auto">
          <a:xfrm>
            <a:off x="0" y="-537"/>
            <a:ext cx="9144000" cy="9937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hangingPunct="0">
              <a:defRPr/>
            </a:pPr>
            <a:r>
              <a:rPr lang="en-US" altLang="ko-KR" sz="28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Ultra-low-temperature Cryoablation (ULTC) </a:t>
            </a:r>
          </a:p>
        </p:txBody>
      </p:sp>
      <p:sp>
        <p:nvSpPr>
          <p:cNvPr id="6" name="직사각형 5"/>
          <p:cNvSpPr/>
          <p:nvPr/>
        </p:nvSpPr>
        <p:spPr>
          <a:xfrm>
            <a:off x="2047009" y="6208217"/>
            <a:ext cx="709699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en-US" altLang="ko-KR" sz="1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Sanchez-</a:t>
            </a:r>
            <a:r>
              <a:rPr lang="en-US" altLang="ko-KR" sz="1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Somonte</a:t>
            </a:r>
            <a:r>
              <a:rPr lang="en-US" altLang="ko-KR" sz="1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P, et al. </a:t>
            </a:r>
            <a:r>
              <a:rPr lang="en-US" altLang="ko-KR" sz="1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HeartRhythm</a:t>
            </a:r>
            <a:r>
              <a:rPr lang="en-US" altLang="ko-KR" sz="1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Case Rep. 2022 May 18;8(8):549-553.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893762C3-00DC-49EB-9CBD-43F8881DE9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724" y="985239"/>
            <a:ext cx="8450812" cy="861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85750" lvl="0" indent="-285750">
              <a:buClr>
                <a:srgbClr val="800000"/>
              </a:buClr>
              <a:buFont typeface="Wingdings" panose="05000000000000000000" pitchFamily="2" charset="2"/>
              <a:buChar char="l"/>
              <a:defRPr/>
            </a:pPr>
            <a:r>
              <a:rPr lang="en-US" altLang="ko-KR" sz="20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Near-critical nitrogen has a much more favorable cryogenic properties and is able to generate temperatures as low as -196°C</a:t>
            </a:r>
          </a:p>
          <a:p>
            <a:pPr marL="285750" lvl="0" indent="-285750">
              <a:buClr>
                <a:srgbClr val="800000"/>
              </a:buClr>
              <a:buFont typeface="Wingdings" panose="05000000000000000000" pitchFamily="2" charset="2"/>
              <a:buChar char="l"/>
              <a:defRPr/>
            </a:pPr>
            <a:endParaRPr kumimoji="1" lang="en-US" altLang="ko-KR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굴림" pitchFamily="50" charset="-127"/>
              <a:cs typeface="Arial" panose="020B0604020202020204" pitchFamily="34" charset="0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0894E83F-8E77-412A-8A19-EA71DF5855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724" y="2360895"/>
            <a:ext cx="3292561" cy="3759623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905303D7-3DC1-4076-BE8C-DF833A8AE744}"/>
              </a:ext>
            </a:extLst>
          </p:cNvPr>
          <p:cNvSpPr/>
          <p:nvPr/>
        </p:nvSpPr>
        <p:spPr>
          <a:xfrm>
            <a:off x="322132" y="1895353"/>
            <a:ext cx="34953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Adagio Medical ULTC system</a:t>
            </a:r>
            <a:endParaRPr lang="ko-K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F7734302-F8BE-4806-8256-E01F916207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7512" y="2308940"/>
            <a:ext cx="5326488" cy="3345610"/>
          </a:xfrm>
          <a:prstGeom prst="rect">
            <a:avLst/>
          </a:prstGeom>
        </p:spPr>
      </p:pic>
      <p:sp>
        <p:nvSpPr>
          <p:cNvPr id="10" name="직사각형 9">
            <a:extLst>
              <a:ext uri="{FF2B5EF4-FFF2-40B4-BE49-F238E27FC236}">
                <a16:creationId xmlns:a16="http://schemas.microsoft.com/office/drawing/2014/main" id="{F78634D1-416E-4E39-95FA-FCF24DA40EC2}"/>
              </a:ext>
            </a:extLst>
          </p:cNvPr>
          <p:cNvSpPr/>
          <p:nvPr/>
        </p:nvSpPr>
        <p:spPr>
          <a:xfrm>
            <a:off x="4506497" y="1903865"/>
            <a:ext cx="39485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79-year-old man with ischemic VT</a:t>
            </a:r>
            <a:endParaRPr lang="ko-K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601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/>
          <p:cNvSpPr txBox="1">
            <a:spLocks/>
          </p:cNvSpPr>
          <p:nvPr/>
        </p:nvSpPr>
        <p:spPr bwMode="auto">
          <a:xfrm>
            <a:off x="0" y="-537"/>
            <a:ext cx="9144000" cy="9937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hangingPunct="0">
              <a:defRPr/>
            </a:pPr>
            <a:r>
              <a:rPr lang="en-US" altLang="ko-KR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Laser Energy Ablation Catheter</a:t>
            </a:r>
          </a:p>
        </p:txBody>
      </p:sp>
      <p:sp>
        <p:nvSpPr>
          <p:cNvPr id="6" name="직사각형 5"/>
          <p:cNvSpPr/>
          <p:nvPr/>
        </p:nvSpPr>
        <p:spPr>
          <a:xfrm>
            <a:off x="2047009" y="6208217"/>
            <a:ext cx="709699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en-US" altLang="ko-KR" sz="1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Krist</a:t>
            </a:r>
            <a:r>
              <a:rPr lang="en-US" altLang="ko-KR" sz="1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D, et al. Front Med Technol. 2022.</a:t>
            </a: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098D83B6-B141-48B7-A446-824CAF35CD88}"/>
              </a:ext>
            </a:extLst>
          </p:cNvPr>
          <p:cNvSpPr/>
          <p:nvPr/>
        </p:nvSpPr>
        <p:spPr>
          <a:xfrm>
            <a:off x="145224" y="2518844"/>
            <a:ext cx="2639393" cy="369332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Laser ablation catheter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DD3F0172-C1CA-403B-B078-ABF57BB61F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904" y="905746"/>
            <a:ext cx="8804185" cy="1084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85750" lvl="0" indent="-285750">
              <a:buClr>
                <a:srgbClr val="800000"/>
              </a:buClr>
              <a:buFont typeface="Wingdings" panose="05000000000000000000" pitchFamily="2" charset="2"/>
              <a:buChar char="l"/>
              <a:defRPr/>
            </a:pPr>
            <a:r>
              <a:rPr lang="en-US" altLang="ko-KR" sz="20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experimental 20mm linear laser catheter </a:t>
            </a:r>
            <a:r>
              <a:rPr lang="en-US" altLang="ko-KR" sz="20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witha</a:t>
            </a:r>
            <a:r>
              <a:rPr lang="en-US" altLang="ko-KR" sz="20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bidirectional steerable 8.2F shaft and saline irrigated tip</a:t>
            </a:r>
          </a:p>
          <a:p>
            <a:pPr marL="285750" lvl="0" indent="-285750">
              <a:buClr>
                <a:srgbClr val="800000"/>
              </a:buClr>
              <a:buFont typeface="Wingdings" panose="05000000000000000000" pitchFamily="2" charset="2"/>
              <a:buChar char="l"/>
              <a:defRPr/>
            </a:pPr>
            <a:r>
              <a:rPr lang="en-US" altLang="ko-KR" sz="20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in vivo proof-of-concept study in 6 </a:t>
            </a:r>
            <a:r>
              <a:rPr lang="en-US" altLang="ko-KR" sz="20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swines</a:t>
            </a:r>
            <a:endParaRPr lang="en-US" altLang="ko-KR" sz="2000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F2B994A8-1AB1-443D-A9AC-3D3B62D37652}"/>
              </a:ext>
            </a:extLst>
          </p:cNvPr>
          <p:cNvSpPr/>
          <p:nvPr/>
        </p:nvSpPr>
        <p:spPr>
          <a:xfrm>
            <a:off x="4075329" y="2040489"/>
            <a:ext cx="4002166" cy="369332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Epicardial ablation of the RV and LV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3D7F939B-5CFA-4B2C-B4A7-0C62049A18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75" r="15812"/>
          <a:stretch/>
        </p:blipFill>
        <p:spPr>
          <a:xfrm>
            <a:off x="158012" y="3026976"/>
            <a:ext cx="2663054" cy="1859127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77DC14DE-7329-4690-AD95-76A304460C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879" y="4293418"/>
            <a:ext cx="3539981" cy="1859127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4019AC88-75E1-45D5-A24A-C77EE0CCAB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5651" y="2960635"/>
            <a:ext cx="2522444" cy="26602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FCD91D19-A6FD-4FEE-B80B-255210FB30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03368" y="2519256"/>
            <a:ext cx="3539981" cy="1694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95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/>
          <p:cNvSpPr txBox="1">
            <a:spLocks/>
          </p:cNvSpPr>
          <p:nvPr/>
        </p:nvSpPr>
        <p:spPr bwMode="auto">
          <a:xfrm>
            <a:off x="0" y="-537"/>
            <a:ext cx="9144000" cy="9937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hangingPunct="0">
              <a:defRPr/>
            </a:pPr>
            <a:r>
              <a:rPr lang="en-US" altLang="ko-KR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Shock-Wave Catheter Ablation System</a:t>
            </a:r>
          </a:p>
        </p:txBody>
      </p:sp>
      <p:sp>
        <p:nvSpPr>
          <p:cNvPr id="6" name="직사각형 5"/>
          <p:cNvSpPr/>
          <p:nvPr/>
        </p:nvSpPr>
        <p:spPr>
          <a:xfrm>
            <a:off x="2047009" y="6208217"/>
            <a:ext cx="709699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en-US" altLang="ko-KR" sz="1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Morosawa</a:t>
            </a:r>
            <a:r>
              <a:rPr lang="en-US" altLang="ko-KR" sz="1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S, et al. J Am Heart Assoc. 2019.</a:t>
            </a: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098D83B6-B141-48B7-A446-824CAF35CD88}"/>
              </a:ext>
            </a:extLst>
          </p:cNvPr>
          <p:cNvSpPr/>
          <p:nvPr/>
        </p:nvSpPr>
        <p:spPr>
          <a:xfrm>
            <a:off x="498662" y="2078182"/>
            <a:ext cx="4073335" cy="369332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Characteristics of the SWCA system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DD3F0172-C1CA-403B-B078-ABF57BB61F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904" y="905746"/>
            <a:ext cx="8804185" cy="1084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85750" lvl="0" indent="-285750">
              <a:buClr>
                <a:srgbClr val="800000"/>
              </a:buClr>
              <a:buFont typeface="Wingdings" panose="05000000000000000000" pitchFamily="2" charset="2"/>
              <a:buChar char="l"/>
              <a:defRPr/>
            </a:pPr>
            <a:r>
              <a:rPr lang="en-US" altLang="ko-KR" sz="20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Shock waves is an acoustic pressure wave consisting of a compressive phase (overpressure) followed by a tensile phase (negative pressure).</a:t>
            </a:r>
          </a:p>
          <a:p>
            <a:pPr marL="285750" lvl="0" indent="-285750">
              <a:buClr>
                <a:srgbClr val="800000"/>
              </a:buClr>
              <a:buFont typeface="Wingdings" panose="05000000000000000000" pitchFamily="2" charset="2"/>
              <a:buChar char="l"/>
              <a:defRPr/>
            </a:pPr>
            <a:r>
              <a:rPr lang="en-US" altLang="ko-KR" sz="20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Shock waves can be applied to deep lesions without heat.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D2B8999A-89AD-4CE0-B64A-402D40CBF8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877" y="2527403"/>
            <a:ext cx="3830907" cy="3948545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1EC8B796-4380-46B5-BB0B-68DE631108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5379" y="2751865"/>
            <a:ext cx="4464026" cy="3317244"/>
          </a:xfrm>
          <a:prstGeom prst="rect">
            <a:avLst/>
          </a:prstGeom>
        </p:spPr>
      </p:pic>
      <p:sp>
        <p:nvSpPr>
          <p:cNvPr id="10" name="직사각형 9">
            <a:extLst>
              <a:ext uri="{FF2B5EF4-FFF2-40B4-BE49-F238E27FC236}">
                <a16:creationId xmlns:a16="http://schemas.microsoft.com/office/drawing/2014/main" id="{F2B994A8-1AB1-443D-A9AC-3D3B62D37652}"/>
              </a:ext>
            </a:extLst>
          </p:cNvPr>
          <p:cNvSpPr/>
          <p:nvPr/>
        </p:nvSpPr>
        <p:spPr>
          <a:xfrm>
            <a:off x="4693943" y="2072833"/>
            <a:ext cx="4073335" cy="369332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Validation Study in Pigs In Vivo</a:t>
            </a:r>
          </a:p>
        </p:txBody>
      </p:sp>
    </p:spTree>
    <p:extLst>
      <p:ext uri="{BB962C8B-B14F-4D97-AF65-F5344CB8AC3E}">
        <p14:creationId xmlns:p14="http://schemas.microsoft.com/office/powerpoint/2010/main" val="2049145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/>
          <p:cNvSpPr txBox="1">
            <a:spLocks/>
          </p:cNvSpPr>
          <p:nvPr/>
        </p:nvSpPr>
        <p:spPr bwMode="auto">
          <a:xfrm>
            <a:off x="0" y="-537"/>
            <a:ext cx="9144000" cy="9937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hangingPunct="0">
              <a:defRPr/>
            </a:pPr>
            <a:r>
              <a:rPr lang="en-US" altLang="ko-KR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Image-Based Simulations for VT Ablation</a:t>
            </a:r>
          </a:p>
        </p:txBody>
      </p:sp>
      <p:sp>
        <p:nvSpPr>
          <p:cNvPr id="6" name="직사각형 5"/>
          <p:cNvSpPr/>
          <p:nvPr/>
        </p:nvSpPr>
        <p:spPr>
          <a:xfrm>
            <a:off x="2047009" y="6208217"/>
            <a:ext cx="709699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en-US" altLang="ko-KR" sz="1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Trayanova</a:t>
            </a:r>
            <a:r>
              <a:rPr lang="en-US" altLang="ko-KR" sz="1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NA, et al. Circ </a:t>
            </a:r>
            <a:r>
              <a:rPr lang="en-US" altLang="ko-KR" sz="1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Arrhythm</a:t>
            </a:r>
            <a:r>
              <a:rPr lang="en-US" altLang="ko-KR" sz="1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Electrophysiol</a:t>
            </a:r>
            <a:r>
              <a:rPr lang="en-US" altLang="ko-KR" sz="1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2017.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3EF102B3-FBD2-46E2-B946-04525817A8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623" y="1326128"/>
            <a:ext cx="3688772" cy="2559967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9725082F-BA09-44B7-B1C4-F64D75F85C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6435" y="1326128"/>
            <a:ext cx="4997565" cy="2559967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B966CE54-1C4C-4398-9F5B-13CC2759506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85"/>
          <a:stretch/>
        </p:blipFill>
        <p:spPr>
          <a:xfrm>
            <a:off x="1818408" y="4215332"/>
            <a:ext cx="5507184" cy="2057462"/>
          </a:xfrm>
          <a:prstGeom prst="rect">
            <a:avLst/>
          </a:prstGeom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5361F244-6B7E-4885-AC0D-81BF4B3682AB}"/>
              </a:ext>
            </a:extLst>
          </p:cNvPr>
          <p:cNvSpPr/>
          <p:nvPr/>
        </p:nvSpPr>
        <p:spPr>
          <a:xfrm>
            <a:off x="446990" y="920624"/>
            <a:ext cx="3200038" cy="369332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 for heart model</a:t>
            </a: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E6B4B9A6-9A8E-4AB2-8881-BE879B4B3BFC}"/>
              </a:ext>
            </a:extLst>
          </p:cNvPr>
          <p:cNvSpPr/>
          <p:nvPr/>
        </p:nvSpPr>
        <p:spPr>
          <a:xfrm>
            <a:off x="5392703" y="924478"/>
            <a:ext cx="2566736" cy="369332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VT ablation workflows</a:t>
            </a: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D993C33D-0796-4138-A878-25FCB8FBEA5D}"/>
              </a:ext>
            </a:extLst>
          </p:cNvPr>
          <p:cNvSpPr/>
          <p:nvPr/>
        </p:nvSpPr>
        <p:spPr>
          <a:xfrm>
            <a:off x="2016783" y="3886095"/>
            <a:ext cx="5110434" cy="369332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MRI–based simulation approach for VT ablation</a:t>
            </a:r>
          </a:p>
        </p:txBody>
      </p:sp>
    </p:spTree>
    <p:extLst>
      <p:ext uri="{BB962C8B-B14F-4D97-AF65-F5344CB8AC3E}">
        <p14:creationId xmlns:p14="http://schemas.microsoft.com/office/powerpoint/2010/main" val="2024097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제목 1"/>
          <p:cNvSpPr txBox="1">
            <a:spLocks/>
          </p:cNvSpPr>
          <p:nvPr/>
        </p:nvSpPr>
        <p:spPr bwMode="auto">
          <a:xfrm>
            <a:off x="0" y="0"/>
            <a:ext cx="9144000" cy="993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hangingPunct="0">
              <a:defRPr/>
            </a:pPr>
            <a:r>
              <a:rPr lang="en-US" altLang="ko-KR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Future of VT Ablation</a:t>
            </a:r>
            <a:endParaRPr kumimoji="1" lang="en-US" altLang="ko-KR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84"/>
          <p:cNvSpPr>
            <a:spLocks noChangeArrowheads="1"/>
          </p:cNvSpPr>
          <p:nvPr/>
        </p:nvSpPr>
        <p:spPr bwMode="auto">
          <a:xfrm>
            <a:off x="1841322" y="6260432"/>
            <a:ext cx="7215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76" tIns="0" rIns="0" bIns="0" anchor="ctr">
            <a:spAutoFit/>
          </a:bodyPr>
          <a:lstStyle/>
          <a:p>
            <a:pPr lvl="0" algn="r">
              <a:defRPr/>
            </a:pPr>
            <a:r>
              <a:rPr kumimoji="0" lang="en-US" altLang="ko-KR" sz="1400" i="1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VG LIM. BCS Editorial 2020.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FBEBB17C-C8DE-41B2-BC66-BAD61576E2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700" y="1194761"/>
            <a:ext cx="7086600" cy="48646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998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/>
          <p:cNvSpPr txBox="1">
            <a:spLocks/>
          </p:cNvSpPr>
          <p:nvPr/>
        </p:nvSpPr>
        <p:spPr bwMode="auto">
          <a:xfrm>
            <a:off x="0" y="-537"/>
            <a:ext cx="9144000" cy="9937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hangingPunct="0">
              <a:defRPr/>
            </a:pPr>
            <a:r>
              <a:rPr lang="en-US" altLang="ko-KR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Half-normal Saline Irrigation</a:t>
            </a:r>
          </a:p>
        </p:txBody>
      </p:sp>
      <p:sp>
        <p:nvSpPr>
          <p:cNvPr id="6" name="직사각형 5"/>
          <p:cNvSpPr/>
          <p:nvPr/>
        </p:nvSpPr>
        <p:spPr>
          <a:xfrm>
            <a:off x="3080756" y="6208217"/>
            <a:ext cx="60632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it-IT" altLang="ko-KR" sz="1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Stevenson WG, et al. Can J Cardiol. 2022.</a:t>
            </a: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6A89EBC4-F7CB-4747-A2AD-54F5EB62D28B}"/>
              </a:ext>
            </a:extLst>
          </p:cNvPr>
          <p:cNvGrpSpPr/>
          <p:nvPr/>
        </p:nvGrpSpPr>
        <p:grpSpPr>
          <a:xfrm>
            <a:off x="0" y="2414133"/>
            <a:ext cx="8905875" cy="3026649"/>
            <a:chOff x="0" y="2050448"/>
            <a:chExt cx="8905875" cy="3026649"/>
          </a:xfrm>
        </p:grpSpPr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B7AF1E21-C029-49A9-A61F-98AE0A7D6B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2124347"/>
              <a:ext cx="8905875" cy="2952750"/>
            </a:xfrm>
            <a:prstGeom prst="rect">
              <a:avLst/>
            </a:prstGeom>
          </p:spPr>
        </p:pic>
        <p:sp>
          <p:nvSpPr>
            <p:cNvPr id="4" name="사각형: 둥근 모서리 3">
              <a:extLst>
                <a:ext uri="{FF2B5EF4-FFF2-40B4-BE49-F238E27FC236}">
                  <a16:creationId xmlns:a16="http://schemas.microsoft.com/office/drawing/2014/main" id="{71A50CAA-AD31-45E7-9471-D4822EC35D84}"/>
                </a:ext>
              </a:extLst>
            </p:cNvPr>
            <p:cNvSpPr/>
            <p:nvPr/>
          </p:nvSpPr>
          <p:spPr>
            <a:xfrm>
              <a:off x="135082" y="2124347"/>
              <a:ext cx="477982" cy="45259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사각형: 둥근 모서리 9">
              <a:extLst>
                <a:ext uri="{FF2B5EF4-FFF2-40B4-BE49-F238E27FC236}">
                  <a16:creationId xmlns:a16="http://schemas.microsoft.com/office/drawing/2014/main" id="{06BFB69D-2621-43C4-807C-E28C84A7FDE5}"/>
                </a:ext>
              </a:extLst>
            </p:cNvPr>
            <p:cNvSpPr/>
            <p:nvPr/>
          </p:nvSpPr>
          <p:spPr>
            <a:xfrm>
              <a:off x="5077691" y="2050448"/>
              <a:ext cx="477982" cy="45259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2" name="Rectangle 3">
            <a:extLst>
              <a:ext uri="{FF2B5EF4-FFF2-40B4-BE49-F238E27FC236}">
                <a16:creationId xmlns:a16="http://schemas.microsoft.com/office/drawing/2014/main" id="{DA511262-484F-41F9-BD94-07403FB3E9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603" y="1286487"/>
            <a:ext cx="8770793" cy="993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85750" lvl="0" indent="-285750">
              <a:buClr>
                <a:srgbClr val="800000"/>
              </a:buClr>
              <a:buFont typeface="Wingdings" panose="05000000000000000000" pitchFamily="2" charset="2"/>
              <a:buChar char="l"/>
              <a:defRPr/>
            </a:pPr>
            <a:r>
              <a:rPr lang="en-US" altLang="ko-KR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Decreasing the ionic content of the fluid surrounding the catheter-tip electrode increases the resistance of current flow through the surrounding blood, increasing preferential current delivery into the myocardium.</a:t>
            </a:r>
          </a:p>
        </p:txBody>
      </p:sp>
    </p:spTree>
    <p:extLst>
      <p:ext uri="{BB962C8B-B14F-4D97-AF65-F5344CB8AC3E}">
        <p14:creationId xmlns:p14="http://schemas.microsoft.com/office/powerpoint/2010/main" val="4066293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/>
          <p:cNvSpPr txBox="1">
            <a:spLocks/>
          </p:cNvSpPr>
          <p:nvPr/>
        </p:nvSpPr>
        <p:spPr bwMode="auto">
          <a:xfrm>
            <a:off x="0" y="-537"/>
            <a:ext cx="9144000" cy="9937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hangingPunct="0">
              <a:defRPr/>
            </a:pPr>
            <a:r>
              <a:rPr lang="en-US" altLang="ko-KR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Half-normal Saline Irrigation</a:t>
            </a:r>
          </a:p>
        </p:txBody>
      </p:sp>
      <p:sp>
        <p:nvSpPr>
          <p:cNvPr id="6" name="직사각형 5"/>
          <p:cNvSpPr/>
          <p:nvPr/>
        </p:nvSpPr>
        <p:spPr>
          <a:xfrm>
            <a:off x="3080756" y="6208217"/>
            <a:ext cx="60632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it-IT" altLang="ko-KR" sz="1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 FP, et al. </a:t>
            </a:r>
            <a:r>
              <a:rPr lang="en-US" altLang="ko-KR" sz="1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 Cardiovasc </a:t>
            </a:r>
            <a:r>
              <a:rPr lang="en-US" altLang="ko-KR" sz="1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Electrophysiol</a:t>
            </a:r>
            <a:r>
              <a:rPr lang="en-US" altLang="ko-KR" sz="1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2019;30(9):1508-1516.</a:t>
            </a:r>
            <a:endParaRPr lang="it-IT" altLang="ko-KR" sz="1400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893762C3-00DC-49EB-9CBD-43F8881DE9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070" y="1316027"/>
            <a:ext cx="8439924" cy="993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85750" lvl="0" indent="-285750">
              <a:buClr>
                <a:srgbClr val="800000"/>
              </a:buClr>
              <a:buFont typeface="Wingdings" panose="05000000000000000000" pitchFamily="2" charset="2"/>
              <a:buChar char="l"/>
              <a:defRPr/>
            </a:pPr>
            <a:r>
              <a:rPr lang="en-US" altLang="ko-KR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 of 160 OT‐VA cases (51±15‐year‐old, 62 males), 31 underwent HNS irrigation after a failed standard NS‐irrigated ablation</a:t>
            </a:r>
          </a:p>
          <a:p>
            <a:pPr marL="285750" lvl="0" indent="-285750">
              <a:buClr>
                <a:srgbClr val="800000"/>
              </a:buClr>
              <a:buFont typeface="Wingdings" panose="05000000000000000000" pitchFamily="2" charset="2"/>
              <a:buChar char="l"/>
              <a:defRPr/>
            </a:pPr>
            <a:r>
              <a:rPr lang="en-US" altLang="ko-KR" sz="20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 acute success in </a:t>
            </a:r>
            <a:r>
              <a:rPr lang="en-US" altLang="ko-KR" sz="20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 of 31 (67.7%) </a:t>
            </a:r>
            <a:r>
              <a:rPr lang="en-US" altLang="ko-KR" sz="20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patients</a:t>
            </a:r>
            <a:endParaRPr kumimoji="1" lang="en-US" altLang="ko-KR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굴림" pitchFamily="50" charset="-127"/>
              <a:cs typeface="Arial" panose="020B0604020202020204" pitchFamily="34" charset="0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8B2A2656-609D-44F2-90A4-8DC404346E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3765" y="2553469"/>
            <a:ext cx="6636470" cy="352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514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/>
          <p:cNvSpPr txBox="1">
            <a:spLocks/>
          </p:cNvSpPr>
          <p:nvPr/>
        </p:nvSpPr>
        <p:spPr bwMode="auto">
          <a:xfrm>
            <a:off x="0" y="-537"/>
            <a:ext cx="9144000" cy="9937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hangingPunct="0">
              <a:defRPr/>
            </a:pPr>
            <a:r>
              <a:rPr lang="en-US" altLang="ko-KR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Half-normal Saline Irrigation</a:t>
            </a:r>
          </a:p>
        </p:txBody>
      </p:sp>
      <p:sp>
        <p:nvSpPr>
          <p:cNvPr id="6" name="직사각형 5"/>
          <p:cNvSpPr/>
          <p:nvPr/>
        </p:nvSpPr>
        <p:spPr>
          <a:xfrm>
            <a:off x="3080756" y="6208217"/>
            <a:ext cx="60632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it-IT" altLang="ko-KR" sz="1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 FP, et al. </a:t>
            </a:r>
            <a:r>
              <a:rPr lang="en-US" altLang="ko-KR" sz="1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 Cardiovasc </a:t>
            </a:r>
            <a:r>
              <a:rPr lang="en-US" altLang="ko-KR" sz="1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Electrophysiol</a:t>
            </a:r>
            <a:r>
              <a:rPr lang="en-US" altLang="ko-KR" sz="1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2019;30(9):1508-1516.</a:t>
            </a:r>
            <a:endParaRPr lang="it-IT" altLang="ko-KR" sz="1400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893762C3-00DC-49EB-9CBD-43F8881DE9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070" y="1316026"/>
            <a:ext cx="8439924" cy="1330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85750" lvl="0" indent="-285750">
              <a:buClr>
                <a:srgbClr val="800000"/>
              </a:buClr>
              <a:buFont typeface="Wingdings" panose="05000000000000000000" pitchFamily="2" charset="2"/>
              <a:buChar char="l"/>
              <a:defRPr/>
            </a:pPr>
            <a:r>
              <a:rPr lang="en-US" altLang="ko-KR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 of 160 OT‐VA cases (51±15‐year‐old, 62 males), 31 underwent HNS irrigation after a failed standard NS‐irrigated ablation</a:t>
            </a:r>
            <a:endParaRPr kumimoji="1" lang="en-US" altLang="ko-KR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굴림" pitchFamily="50" charset="-127"/>
              <a:cs typeface="Arial" panose="020B0604020202020204" pitchFamily="34" charset="0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8D546402-61FC-4081-A38D-0EE94A10F2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418" y="2196444"/>
            <a:ext cx="6967520" cy="3936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06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4"/>
            <a:ext cx="14036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 Unicode MS" pitchFamily="50" charset="-127"/>
                <a:cs typeface="Arial" pitchFamily="34" charset="0"/>
              </a:rPr>
              <a:t>CASE  </a:t>
            </a:r>
            <a:endParaRPr kumimoji="1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Arial Unicode MS" pitchFamily="50" charset="-127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60232" y="4"/>
            <a:ext cx="2483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400" b="1" dirty="0">
                <a:solidFill>
                  <a:srgbClr val="000000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rPr>
              <a:t>RNH</a:t>
            </a:r>
            <a:r>
              <a:rPr kumimoji="1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 Unicode MS" pitchFamily="50" charset="-127"/>
                <a:cs typeface="Arial" pitchFamily="34" charset="0"/>
              </a:rPr>
              <a:t> #1989619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318662" y="563074"/>
            <a:ext cx="8517330" cy="1205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1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SzPct val="100000"/>
              <a:buFont typeface="Wingdings" panose="05000000000000000000" pitchFamily="2" charset="2"/>
              <a:buChar char="l"/>
              <a:tabLst/>
              <a:defRPr/>
            </a:pPr>
            <a:r>
              <a:rPr lang="en-US" altLang="ko-KR" sz="2000" b="1" kern="0" dirty="0">
                <a:solidFill>
                  <a:srgbClr val="000000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30</a:t>
            </a:r>
            <a:r>
              <a:rPr kumimoji="1" lang="en-US" altLang="ko-KR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-year-old </a:t>
            </a:r>
            <a:r>
              <a:rPr lang="en-US" altLang="ko-KR" sz="2000" b="1" kern="0" dirty="0">
                <a:solidFill>
                  <a:srgbClr val="000000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fem</a:t>
            </a:r>
            <a:r>
              <a:rPr kumimoji="1" lang="en-US" altLang="ko-KR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ale, syncope with palpitation</a:t>
            </a:r>
          </a:p>
          <a:p>
            <a:pPr marL="342900" marR="0" lvl="0" indent="-342900" algn="l" defTabSz="914400" rtl="0" eaLnBrk="0" fontAlgn="base" latinLnBrk="1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SzPct val="100000"/>
              <a:buFont typeface="Wingdings" panose="05000000000000000000" pitchFamily="2" charset="2"/>
              <a:buChar char="l"/>
              <a:tabLst/>
              <a:defRPr/>
            </a:pPr>
            <a:r>
              <a:rPr kumimoji="1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굴림" pitchFamily="50" charset="-127"/>
                <a:cs typeface="Arial" panose="020B0604020202020204" pitchFamily="34" charset="0"/>
              </a:rPr>
              <a:t>4 times of RFCA for OT VT/PVC (RVOT &amp; LVOT) at other hospital</a:t>
            </a:r>
          </a:p>
          <a:p>
            <a:pPr marL="342900" marR="0" lvl="0" indent="-342900" algn="l" defTabSz="914400" rtl="0" eaLnBrk="0" fontAlgn="base" latinLnBrk="1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SzPct val="100000"/>
              <a:buFont typeface="Wingdings" panose="05000000000000000000" pitchFamily="2" charset="2"/>
              <a:buChar char="l"/>
              <a:tabLst/>
              <a:defRPr/>
            </a:pPr>
            <a:r>
              <a:rPr kumimoji="1" lang="es-ES" altLang="ko-K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굴림" pitchFamily="50" charset="-127"/>
                <a:cs typeface="Arial" panose="020B0604020202020204" pitchFamily="34" charset="0"/>
              </a:rPr>
              <a:t>No SHD, LVEF=55%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B75D0A5-F85B-402B-B715-818C7DE3DF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05" b="5055"/>
          <a:stretch/>
        </p:blipFill>
        <p:spPr>
          <a:xfrm>
            <a:off x="0" y="1825070"/>
            <a:ext cx="9144000" cy="440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21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4"/>
            <a:ext cx="14036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 Unicode MS" pitchFamily="50" charset="-127"/>
                <a:cs typeface="Arial" pitchFamily="34" charset="0"/>
              </a:rPr>
              <a:t>CASE  </a:t>
            </a:r>
            <a:endParaRPr kumimoji="1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Arial Unicode MS" pitchFamily="50" charset="-127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60232" y="4"/>
            <a:ext cx="2483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400" b="1" dirty="0">
                <a:solidFill>
                  <a:srgbClr val="000000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rPr>
              <a:t>RNH</a:t>
            </a:r>
            <a:r>
              <a:rPr kumimoji="1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 Unicode MS" pitchFamily="50" charset="-127"/>
                <a:cs typeface="Arial" pitchFamily="34" charset="0"/>
              </a:rPr>
              <a:t> #1989619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318662" y="563074"/>
            <a:ext cx="8517330" cy="1205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1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SzPct val="100000"/>
              <a:buFont typeface="Wingdings" panose="05000000000000000000" pitchFamily="2" charset="2"/>
              <a:buChar char="l"/>
              <a:tabLst/>
              <a:defRPr/>
            </a:pPr>
            <a:r>
              <a:rPr lang="en-US" altLang="ko-KR" sz="2000" b="1" kern="0" dirty="0">
                <a:solidFill>
                  <a:srgbClr val="000000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Serial ECG changes</a:t>
            </a:r>
            <a:endParaRPr kumimoji="1" lang="es-ES" altLang="ko-KR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굴림" pitchFamily="50" charset="-127"/>
              <a:cs typeface="Arial" panose="020B0604020202020204" pitchFamily="34" charset="0"/>
            </a:endParaRPr>
          </a:p>
        </p:txBody>
      </p:sp>
      <p:pic>
        <p:nvPicPr>
          <p:cNvPr id="39" name="그림 38">
            <a:extLst>
              <a:ext uri="{FF2B5EF4-FFF2-40B4-BE49-F238E27FC236}">
                <a16:creationId xmlns:a16="http://schemas.microsoft.com/office/drawing/2014/main" id="{F829F0CD-0696-4A72-9204-BD4B2DFC08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420" r="13867"/>
          <a:stretch/>
        </p:blipFill>
        <p:spPr>
          <a:xfrm>
            <a:off x="5362973" y="2902217"/>
            <a:ext cx="327756" cy="1875575"/>
          </a:xfrm>
          <a:prstGeom prst="rect">
            <a:avLst/>
          </a:prstGeom>
        </p:spPr>
      </p:pic>
      <p:pic>
        <p:nvPicPr>
          <p:cNvPr id="40" name="그림 39">
            <a:extLst>
              <a:ext uri="{FF2B5EF4-FFF2-40B4-BE49-F238E27FC236}">
                <a16:creationId xmlns:a16="http://schemas.microsoft.com/office/drawing/2014/main" id="{3884BE11-E234-4423-8B70-8035469C0C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626" r="15890"/>
          <a:stretch/>
        </p:blipFill>
        <p:spPr>
          <a:xfrm>
            <a:off x="4976601" y="2941848"/>
            <a:ext cx="313340" cy="1805642"/>
          </a:xfrm>
          <a:prstGeom prst="rect">
            <a:avLst/>
          </a:prstGeom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id="{F378C35A-A3E8-4C8B-B906-D689FF1E090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495"/>
          <a:stretch/>
        </p:blipFill>
        <p:spPr>
          <a:xfrm>
            <a:off x="450607" y="2932994"/>
            <a:ext cx="356334" cy="1847630"/>
          </a:xfrm>
          <a:prstGeom prst="rect">
            <a:avLst/>
          </a:prstGeom>
        </p:spPr>
      </p:pic>
      <p:pic>
        <p:nvPicPr>
          <p:cNvPr id="42" name="그림 41">
            <a:extLst>
              <a:ext uri="{FF2B5EF4-FFF2-40B4-BE49-F238E27FC236}">
                <a16:creationId xmlns:a16="http://schemas.microsoft.com/office/drawing/2014/main" id="{7E5160F8-BFD7-43AE-83D1-F23F81D57A4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918" r="14128"/>
          <a:stretch/>
        </p:blipFill>
        <p:spPr>
          <a:xfrm>
            <a:off x="906105" y="2932995"/>
            <a:ext cx="365761" cy="1854034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A4B5E755-5386-4B08-9307-9097A5B40B4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2469" b="10291"/>
          <a:stretch/>
        </p:blipFill>
        <p:spPr>
          <a:xfrm>
            <a:off x="7238378" y="3578846"/>
            <a:ext cx="344463" cy="1184696"/>
          </a:xfrm>
          <a:prstGeom prst="rect">
            <a:avLst/>
          </a:prstGeom>
        </p:spPr>
      </p:pic>
      <p:pic>
        <p:nvPicPr>
          <p:cNvPr id="44" name="그림 43">
            <a:extLst>
              <a:ext uri="{FF2B5EF4-FFF2-40B4-BE49-F238E27FC236}">
                <a16:creationId xmlns:a16="http://schemas.microsoft.com/office/drawing/2014/main" id="{7401F73C-C77C-4D24-A510-1136853C1F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00097" y="2955653"/>
            <a:ext cx="358352" cy="1761895"/>
          </a:xfrm>
          <a:prstGeom prst="rect">
            <a:avLst/>
          </a:prstGeom>
        </p:spPr>
      </p:pic>
      <p:pic>
        <p:nvPicPr>
          <p:cNvPr id="45" name="그림 44">
            <a:extLst>
              <a:ext uri="{FF2B5EF4-FFF2-40B4-BE49-F238E27FC236}">
                <a16:creationId xmlns:a16="http://schemas.microsoft.com/office/drawing/2014/main" id="{DE5D7A57-3507-4A2D-8D46-C123B44952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86502" y="2957439"/>
            <a:ext cx="350044" cy="1857375"/>
          </a:xfrm>
          <a:prstGeom prst="rect">
            <a:avLst/>
          </a:prstGeom>
        </p:spPr>
      </p:pic>
      <p:pic>
        <p:nvPicPr>
          <p:cNvPr id="46" name="그림 45">
            <a:extLst>
              <a:ext uri="{FF2B5EF4-FFF2-40B4-BE49-F238E27FC236}">
                <a16:creationId xmlns:a16="http://schemas.microsoft.com/office/drawing/2014/main" id="{10663D49-6039-467B-8A43-A879D4BF00E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58712" y="2967205"/>
            <a:ext cx="329991" cy="1830107"/>
          </a:xfrm>
          <a:prstGeom prst="rect">
            <a:avLst/>
          </a:prstGeom>
        </p:spPr>
      </p:pic>
      <p:pic>
        <p:nvPicPr>
          <p:cNvPr id="47" name="그림 46">
            <a:extLst>
              <a:ext uri="{FF2B5EF4-FFF2-40B4-BE49-F238E27FC236}">
                <a16:creationId xmlns:a16="http://schemas.microsoft.com/office/drawing/2014/main" id="{E27C6B2C-C139-430F-AB80-D4497343F98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55923" y="2955653"/>
            <a:ext cx="302868" cy="1824972"/>
          </a:xfrm>
          <a:prstGeom prst="rect">
            <a:avLst/>
          </a:prstGeom>
        </p:spPr>
      </p:pic>
      <p:pic>
        <p:nvPicPr>
          <p:cNvPr id="48" name="그림 47">
            <a:extLst>
              <a:ext uri="{FF2B5EF4-FFF2-40B4-BE49-F238E27FC236}">
                <a16:creationId xmlns:a16="http://schemas.microsoft.com/office/drawing/2014/main" id="{478F497B-2E25-4A5C-A932-E4D83E7D1C0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90679" y="3001373"/>
            <a:ext cx="303000" cy="1717001"/>
          </a:xfrm>
          <a:prstGeom prst="rect">
            <a:avLst/>
          </a:prstGeom>
        </p:spPr>
      </p:pic>
      <p:pic>
        <p:nvPicPr>
          <p:cNvPr id="49" name="그림 48">
            <a:extLst>
              <a:ext uri="{FF2B5EF4-FFF2-40B4-BE49-F238E27FC236}">
                <a16:creationId xmlns:a16="http://schemas.microsoft.com/office/drawing/2014/main" id="{21229F74-EE74-4D51-B3DC-0001FB8391F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54253" y="2914657"/>
            <a:ext cx="328319" cy="1801935"/>
          </a:xfrm>
          <a:prstGeom prst="rect">
            <a:avLst/>
          </a:prstGeom>
        </p:spPr>
      </p:pic>
      <p:pic>
        <p:nvPicPr>
          <p:cNvPr id="50" name="그림 49">
            <a:extLst>
              <a:ext uri="{FF2B5EF4-FFF2-40B4-BE49-F238E27FC236}">
                <a16:creationId xmlns:a16="http://schemas.microsoft.com/office/drawing/2014/main" id="{F70232A9-E542-476A-B890-A574ED4F3A5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080616" y="2869706"/>
            <a:ext cx="308420" cy="1900238"/>
          </a:xfrm>
          <a:prstGeom prst="rect">
            <a:avLst/>
          </a:prstGeom>
        </p:spPr>
      </p:pic>
      <p:pic>
        <p:nvPicPr>
          <p:cNvPr id="51" name="그림 50">
            <a:extLst>
              <a:ext uri="{FF2B5EF4-FFF2-40B4-BE49-F238E27FC236}">
                <a16:creationId xmlns:a16="http://schemas.microsoft.com/office/drawing/2014/main" id="{475D0DA8-1F03-49E4-BFDD-D92E33E76BC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746746" y="2941849"/>
            <a:ext cx="314325" cy="1835944"/>
          </a:xfrm>
          <a:prstGeom prst="rect">
            <a:avLst/>
          </a:prstGeom>
        </p:spPr>
      </p:pic>
      <p:pic>
        <p:nvPicPr>
          <p:cNvPr id="52" name="그림 51">
            <a:extLst>
              <a:ext uri="{FF2B5EF4-FFF2-40B4-BE49-F238E27FC236}">
                <a16:creationId xmlns:a16="http://schemas.microsoft.com/office/drawing/2014/main" id="{34A18B55-6C82-44EC-BDB4-C4CAE08E5FA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75368" y="2962435"/>
            <a:ext cx="316370" cy="1801935"/>
          </a:xfrm>
          <a:prstGeom prst="rect">
            <a:avLst/>
          </a:prstGeom>
        </p:spPr>
      </p:pic>
      <p:pic>
        <p:nvPicPr>
          <p:cNvPr id="53" name="그림 52">
            <a:extLst>
              <a:ext uri="{FF2B5EF4-FFF2-40B4-BE49-F238E27FC236}">
                <a16:creationId xmlns:a16="http://schemas.microsoft.com/office/drawing/2014/main" id="{ECC51AEA-6674-40E8-AEB5-5B6BD0173B7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169701" y="2914657"/>
            <a:ext cx="298998" cy="1808224"/>
          </a:xfrm>
          <a:prstGeom prst="rect">
            <a:avLst/>
          </a:prstGeom>
        </p:spPr>
      </p:pic>
      <p:pic>
        <p:nvPicPr>
          <p:cNvPr id="54" name="그림 53">
            <a:extLst>
              <a:ext uri="{FF2B5EF4-FFF2-40B4-BE49-F238E27FC236}">
                <a16:creationId xmlns:a16="http://schemas.microsoft.com/office/drawing/2014/main" id="{41B9B6FB-6EC9-4C3D-8241-448C15866DE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464901" y="2850284"/>
            <a:ext cx="307181" cy="1964531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68DEE12B-4B83-4201-A1A2-7CD979FE4965}"/>
              </a:ext>
            </a:extLst>
          </p:cNvPr>
          <p:cNvSpPr txBox="1"/>
          <p:nvPr/>
        </p:nvSpPr>
        <p:spPr>
          <a:xfrm>
            <a:off x="-3527" y="3033578"/>
            <a:ext cx="392301" cy="276999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</a:rPr>
              <a:t>I</a:t>
            </a:r>
            <a:endParaRPr kumimoji="0" lang="ko-KR" altLang="en-US" sz="1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맑은 고딕" panose="020B0503020000020004" pitchFamily="50" charset="-127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229B1E1-D1FC-48BB-B625-A4FAE0126901}"/>
              </a:ext>
            </a:extLst>
          </p:cNvPr>
          <p:cNvSpPr txBox="1"/>
          <p:nvPr/>
        </p:nvSpPr>
        <p:spPr>
          <a:xfrm>
            <a:off x="19939" y="3709139"/>
            <a:ext cx="392301" cy="276999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</a:rPr>
              <a:t>II</a:t>
            </a:r>
            <a:endParaRPr kumimoji="0" lang="ko-KR" altLang="en-US" sz="1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맑은 고딕" panose="020B0503020000020004" pitchFamily="50" charset="-127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70673FB-0A08-4D23-9DC4-7F1EFA1C032C}"/>
              </a:ext>
            </a:extLst>
          </p:cNvPr>
          <p:cNvSpPr txBox="1"/>
          <p:nvPr/>
        </p:nvSpPr>
        <p:spPr>
          <a:xfrm>
            <a:off x="42880" y="4443099"/>
            <a:ext cx="392301" cy="276999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</a:rPr>
              <a:t>III</a:t>
            </a:r>
            <a:endParaRPr kumimoji="0" lang="ko-KR" altLang="en-US" sz="1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맑은 고딕" panose="020B0503020000020004" pitchFamily="50" charset="-127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964BF96-2351-40ED-96EC-F1A9AC75C1F6}"/>
              </a:ext>
            </a:extLst>
          </p:cNvPr>
          <p:cNvSpPr txBox="1"/>
          <p:nvPr/>
        </p:nvSpPr>
        <p:spPr>
          <a:xfrm>
            <a:off x="2301640" y="2964506"/>
            <a:ext cx="468298" cy="276999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</a:rPr>
              <a:t>aVR</a:t>
            </a:r>
            <a:endParaRPr kumimoji="0" lang="ko-KR" altLang="en-US" sz="1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맑은 고딕" panose="020B0503020000020004" pitchFamily="50" charset="-127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F0AAB7A-5277-4AAD-B2D6-5E781D41EEA1}"/>
              </a:ext>
            </a:extLst>
          </p:cNvPr>
          <p:cNvSpPr txBox="1"/>
          <p:nvPr/>
        </p:nvSpPr>
        <p:spPr>
          <a:xfrm>
            <a:off x="2328862" y="3717712"/>
            <a:ext cx="426723" cy="276999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</a:rPr>
              <a:t>aVL</a:t>
            </a:r>
            <a:endParaRPr kumimoji="0" lang="ko-KR" altLang="en-US" sz="1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맑은 고딕" panose="020B0503020000020004" pitchFamily="50" charset="-127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782902C-EE72-46D4-A2A9-9B3E5C1BBEFA}"/>
              </a:ext>
            </a:extLst>
          </p:cNvPr>
          <p:cNvSpPr txBox="1"/>
          <p:nvPr/>
        </p:nvSpPr>
        <p:spPr>
          <a:xfrm>
            <a:off x="2186467" y="4462677"/>
            <a:ext cx="574315" cy="276999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</a:rPr>
              <a:t>aVF</a:t>
            </a:r>
            <a:endParaRPr kumimoji="0" lang="ko-KR" altLang="en-US" sz="1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맑은 고딕" panose="020B0503020000020004" pitchFamily="50" charset="-127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796E850-83ED-4255-A368-DACE3D593498}"/>
              </a:ext>
            </a:extLst>
          </p:cNvPr>
          <p:cNvSpPr txBox="1"/>
          <p:nvPr/>
        </p:nvSpPr>
        <p:spPr>
          <a:xfrm>
            <a:off x="4526288" y="2954710"/>
            <a:ext cx="392301" cy="276999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</a:rPr>
              <a:t>V1</a:t>
            </a:r>
            <a:endParaRPr kumimoji="0" lang="ko-KR" altLang="en-US" sz="1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맑은 고딕" panose="020B0503020000020004" pitchFamily="50" charset="-127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AAAD8AA6-AEBD-4B67-88D4-CC3E60C886A4}"/>
              </a:ext>
            </a:extLst>
          </p:cNvPr>
          <p:cNvSpPr txBox="1"/>
          <p:nvPr/>
        </p:nvSpPr>
        <p:spPr>
          <a:xfrm>
            <a:off x="4511936" y="3707915"/>
            <a:ext cx="392301" cy="276999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</a:rPr>
              <a:t>V2</a:t>
            </a:r>
            <a:endParaRPr kumimoji="0" lang="ko-KR" altLang="en-US" sz="1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맑은 고딕" panose="020B0503020000020004" pitchFamily="50" charset="-127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B615457-0916-42F2-AF8E-F6FB6BF7E558}"/>
              </a:ext>
            </a:extLst>
          </p:cNvPr>
          <p:cNvSpPr txBox="1"/>
          <p:nvPr/>
        </p:nvSpPr>
        <p:spPr>
          <a:xfrm>
            <a:off x="4517134" y="4452881"/>
            <a:ext cx="392301" cy="276999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</a:rPr>
              <a:t>V3</a:t>
            </a:r>
            <a:endParaRPr kumimoji="0" lang="ko-KR" altLang="en-US" sz="1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맑은 고딕" panose="020B0503020000020004" pitchFamily="50" charset="-127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68D475B-6D3C-41A1-AC22-104B99C8755F}"/>
              </a:ext>
            </a:extLst>
          </p:cNvPr>
          <p:cNvSpPr txBox="1"/>
          <p:nvPr/>
        </p:nvSpPr>
        <p:spPr>
          <a:xfrm>
            <a:off x="6737720" y="2970795"/>
            <a:ext cx="392301" cy="276999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</a:rPr>
              <a:t>V4</a:t>
            </a:r>
            <a:endParaRPr kumimoji="0" lang="ko-KR" altLang="en-US" sz="1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맑은 고딕" panose="020B0503020000020004" pitchFamily="50" charset="-127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BB3D040-EFA9-472A-BDAB-8A7990FAF2C8}"/>
              </a:ext>
            </a:extLst>
          </p:cNvPr>
          <p:cNvSpPr txBox="1"/>
          <p:nvPr/>
        </p:nvSpPr>
        <p:spPr>
          <a:xfrm>
            <a:off x="6723368" y="3724001"/>
            <a:ext cx="392301" cy="276999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</a:rPr>
              <a:t>V5</a:t>
            </a:r>
            <a:endParaRPr kumimoji="0" lang="ko-KR" altLang="en-US" sz="1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맑은 고딕" panose="020B0503020000020004" pitchFamily="50" charset="-127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5C41224A-FC93-4C0E-8B26-CF926CD1B2BA}"/>
              </a:ext>
            </a:extLst>
          </p:cNvPr>
          <p:cNvSpPr txBox="1"/>
          <p:nvPr/>
        </p:nvSpPr>
        <p:spPr>
          <a:xfrm>
            <a:off x="6728566" y="4468966"/>
            <a:ext cx="392301" cy="276999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</a:rPr>
              <a:t>V6</a:t>
            </a:r>
            <a:endParaRPr kumimoji="0" lang="ko-KR" altLang="en-US" sz="1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맑은 고딕" panose="020B0503020000020004" pitchFamily="50" charset="-127"/>
            </a:endParaRPr>
          </a:p>
        </p:txBody>
      </p:sp>
      <p:sp>
        <p:nvSpPr>
          <p:cNvPr id="67" name="직사각형 66">
            <a:extLst>
              <a:ext uri="{FF2B5EF4-FFF2-40B4-BE49-F238E27FC236}">
                <a16:creationId xmlns:a16="http://schemas.microsoft.com/office/drawing/2014/main" id="{8DF2A917-6E9F-404F-9D7F-4B15E9907251}"/>
              </a:ext>
            </a:extLst>
          </p:cNvPr>
          <p:cNvSpPr/>
          <p:nvPr/>
        </p:nvSpPr>
        <p:spPr>
          <a:xfrm>
            <a:off x="239030" y="2473456"/>
            <a:ext cx="8667093" cy="412161"/>
          </a:xfrm>
          <a:prstGeom prst="rect">
            <a:avLst/>
          </a:prstGeom>
          <a:solidFill>
            <a:srgbClr val="EEECE1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8" name="직사각형 67">
            <a:extLst>
              <a:ext uri="{FF2B5EF4-FFF2-40B4-BE49-F238E27FC236}">
                <a16:creationId xmlns:a16="http://schemas.microsoft.com/office/drawing/2014/main" id="{0D16CB1E-F4B6-4CE4-9C5F-2C570DEDD4FD}"/>
              </a:ext>
            </a:extLst>
          </p:cNvPr>
          <p:cNvSpPr/>
          <p:nvPr/>
        </p:nvSpPr>
        <p:spPr>
          <a:xfrm>
            <a:off x="266735" y="4741008"/>
            <a:ext cx="8667093" cy="412161"/>
          </a:xfrm>
          <a:prstGeom prst="rect">
            <a:avLst/>
          </a:prstGeom>
          <a:solidFill>
            <a:srgbClr val="EEECE1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8261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4"/>
            <a:ext cx="14036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 Unicode MS" pitchFamily="50" charset="-127"/>
                <a:cs typeface="Arial" pitchFamily="34" charset="0"/>
              </a:rPr>
              <a:t>CASE  </a:t>
            </a:r>
            <a:endParaRPr kumimoji="1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Arial Unicode MS" pitchFamily="50" charset="-127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60232" y="4"/>
            <a:ext cx="2483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400" b="1" dirty="0">
                <a:solidFill>
                  <a:srgbClr val="000000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rPr>
              <a:t>RNH</a:t>
            </a:r>
            <a:r>
              <a:rPr kumimoji="1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 Unicode MS" pitchFamily="50" charset="-127"/>
                <a:cs typeface="Arial" pitchFamily="34" charset="0"/>
              </a:rPr>
              <a:t> #1989619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318662" y="563074"/>
            <a:ext cx="8517330" cy="1205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 eaLnBrk="0" hangingPunct="0">
              <a:spcBef>
                <a:spcPct val="20000"/>
              </a:spcBef>
              <a:buClr>
                <a:srgbClr val="990000"/>
              </a:buClr>
              <a:buSzPct val="100000"/>
              <a:buFont typeface="Wingdings" panose="05000000000000000000" pitchFamily="2" charset="2"/>
              <a:buChar char="l"/>
              <a:defRPr/>
            </a:pPr>
            <a:r>
              <a:rPr lang="en-US" altLang="ko-KR" sz="2000" b="1" kern="0" dirty="0">
                <a:solidFill>
                  <a:srgbClr val="000000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Ablation at RCC, EA 21ms</a:t>
            </a:r>
            <a:endParaRPr kumimoji="1" lang="es-ES" altLang="ko-KR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굴림" pitchFamily="50" charset="-127"/>
              <a:cs typeface="Arial" panose="020B0604020202020204" pitchFamily="34" charset="0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0E6C0CE0-09B3-4351-8DAD-D918946FDDD2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" t="5168" r="1753"/>
          <a:stretch/>
        </p:blipFill>
        <p:spPr bwMode="auto">
          <a:xfrm>
            <a:off x="141403" y="2414584"/>
            <a:ext cx="8842342" cy="3757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201DFD12-AA42-4130-9DEF-21D57EADEE68}"/>
              </a:ext>
            </a:extLst>
          </p:cNvPr>
          <p:cNvCxnSpPr/>
          <p:nvPr/>
        </p:nvCxnSpPr>
        <p:spPr>
          <a:xfrm>
            <a:off x="4534630" y="2414585"/>
            <a:ext cx="0" cy="35640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0CB5ABFF-4100-4329-88C4-841C4407B161}"/>
              </a:ext>
            </a:extLst>
          </p:cNvPr>
          <p:cNvCxnSpPr/>
          <p:nvPr/>
        </p:nvCxnSpPr>
        <p:spPr>
          <a:xfrm>
            <a:off x="4614859" y="2419348"/>
            <a:ext cx="0" cy="35640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1BB0C45-2C76-47A6-BF18-694FC76C857F}"/>
              </a:ext>
            </a:extLst>
          </p:cNvPr>
          <p:cNvSpPr txBox="1"/>
          <p:nvPr/>
        </p:nvSpPr>
        <p:spPr>
          <a:xfrm>
            <a:off x="3780155" y="2895009"/>
            <a:ext cx="721382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9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 21ms </a:t>
            </a:r>
            <a:endParaRPr lang="ko-KR" altLang="en-US" sz="9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10910F-6023-4879-9F85-E55A6D246FA1}"/>
              </a:ext>
            </a:extLst>
          </p:cNvPr>
          <p:cNvSpPr txBox="1"/>
          <p:nvPr/>
        </p:nvSpPr>
        <p:spPr>
          <a:xfrm>
            <a:off x="65989" y="3029279"/>
            <a:ext cx="575029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ABLd</a:t>
            </a:r>
            <a:endParaRPr lang="ko-KR" altLang="en-US" sz="1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48B32B1-C4C2-434E-B058-881D4A3EDB8D}"/>
              </a:ext>
            </a:extLst>
          </p:cNvPr>
          <p:cNvSpPr txBox="1"/>
          <p:nvPr/>
        </p:nvSpPr>
        <p:spPr>
          <a:xfrm>
            <a:off x="65989" y="3224208"/>
            <a:ext cx="575032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ABLp</a:t>
            </a:r>
            <a:endParaRPr lang="ko-KR" altLang="en-US" sz="1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85EAD9F6-D9B3-4BEB-A214-C18D0464C6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5476" y="47945"/>
            <a:ext cx="2020056" cy="2235693"/>
          </a:xfrm>
          <a:prstGeom prst="rect">
            <a:avLst/>
          </a:prstGeom>
        </p:spPr>
      </p:pic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3F773A39-911F-4EDD-AF92-8EB9CEB05178}"/>
              </a:ext>
            </a:extLst>
          </p:cNvPr>
          <p:cNvSpPr/>
          <p:nvPr/>
        </p:nvSpPr>
        <p:spPr>
          <a:xfrm>
            <a:off x="4655477" y="47944"/>
            <a:ext cx="293596" cy="332294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88536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4"/>
            <a:ext cx="14036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 Unicode MS" pitchFamily="50" charset="-127"/>
                <a:cs typeface="Arial" pitchFamily="34" charset="0"/>
              </a:rPr>
              <a:t>CASE  </a:t>
            </a:r>
            <a:endParaRPr kumimoji="1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Arial Unicode MS" pitchFamily="50" charset="-127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60232" y="4"/>
            <a:ext cx="2483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400" b="1" dirty="0">
                <a:solidFill>
                  <a:srgbClr val="000000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rPr>
              <a:t>RNH</a:t>
            </a:r>
            <a:r>
              <a:rPr kumimoji="1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 Unicode MS" pitchFamily="50" charset="-127"/>
                <a:cs typeface="Arial" pitchFamily="34" charset="0"/>
              </a:rPr>
              <a:t> #1989619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318662" y="563074"/>
            <a:ext cx="8517330" cy="1205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 eaLnBrk="0" hangingPunct="0">
              <a:spcBef>
                <a:spcPct val="20000"/>
              </a:spcBef>
              <a:buClr>
                <a:srgbClr val="990000"/>
              </a:buClr>
              <a:buSzPct val="100000"/>
              <a:buFont typeface="Wingdings" panose="05000000000000000000" pitchFamily="2" charset="2"/>
              <a:buChar char="l"/>
              <a:defRPr/>
            </a:pPr>
            <a:r>
              <a:rPr lang="en-US" altLang="ko-KR" sz="2000" b="1" kern="0" dirty="0">
                <a:solidFill>
                  <a:srgbClr val="000000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Ablation at </a:t>
            </a:r>
            <a:r>
              <a:rPr lang="en-US" altLang="ko-KR" sz="2000" b="1" kern="0" dirty="0" err="1">
                <a:solidFill>
                  <a:srgbClr val="000000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anteroseptum</a:t>
            </a:r>
            <a:r>
              <a:rPr lang="en-US" altLang="ko-KR" sz="2000" b="1" kern="0" dirty="0">
                <a:solidFill>
                  <a:srgbClr val="000000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of RVOT</a:t>
            </a:r>
          </a:p>
          <a:p>
            <a:pPr marL="342900" lvl="0" indent="-342900" eaLnBrk="0" hangingPunct="0">
              <a:spcBef>
                <a:spcPct val="20000"/>
              </a:spcBef>
              <a:buClr>
                <a:srgbClr val="990000"/>
              </a:buClr>
              <a:buSzPct val="100000"/>
              <a:buFont typeface="Wingdings" panose="05000000000000000000" pitchFamily="2" charset="2"/>
              <a:buChar char="l"/>
              <a:defRPr/>
            </a:pPr>
            <a:r>
              <a:rPr lang="en-US" altLang="ko-KR" sz="2000" b="1" kern="0" dirty="0">
                <a:solidFill>
                  <a:srgbClr val="000000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EA 26 </a:t>
            </a:r>
            <a:r>
              <a:rPr lang="en-US" altLang="ko-KR" sz="2000" b="1" kern="0" dirty="0" err="1">
                <a:solidFill>
                  <a:srgbClr val="000000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ms</a:t>
            </a:r>
            <a:endParaRPr kumimoji="1" lang="es-ES" altLang="ko-KR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굴림" pitchFamily="50" charset="-127"/>
              <a:cs typeface="Arial" panose="020B0604020202020204" pitchFamily="34" charset="0"/>
            </a:endParaRPr>
          </a:p>
        </p:txBody>
      </p:sp>
      <p:pic>
        <p:nvPicPr>
          <p:cNvPr id="17" name="Picture 4">
            <a:extLst>
              <a:ext uri="{FF2B5EF4-FFF2-40B4-BE49-F238E27FC236}">
                <a16:creationId xmlns:a16="http://schemas.microsoft.com/office/drawing/2014/main" id="{4832E83C-8B44-4124-A236-08C0B668165F}"/>
              </a:ext>
            </a:extLst>
          </p:cNvPr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9" t="4973" r="1752"/>
          <a:stretch/>
        </p:blipFill>
        <p:spPr bwMode="auto">
          <a:xfrm>
            <a:off x="179109" y="2422688"/>
            <a:ext cx="8804636" cy="3749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6AEFD93-773A-4CDB-A234-70583A537214}"/>
              </a:ext>
            </a:extLst>
          </p:cNvPr>
          <p:cNvSpPr txBox="1"/>
          <p:nvPr/>
        </p:nvSpPr>
        <p:spPr>
          <a:xfrm>
            <a:off x="65989" y="3029279"/>
            <a:ext cx="575029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ABLd</a:t>
            </a:r>
            <a:endParaRPr lang="ko-KR" altLang="en-US" sz="1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7529242-2ECD-4E89-AC48-903E04A6127B}"/>
              </a:ext>
            </a:extLst>
          </p:cNvPr>
          <p:cNvSpPr txBox="1"/>
          <p:nvPr/>
        </p:nvSpPr>
        <p:spPr>
          <a:xfrm>
            <a:off x="65989" y="3224208"/>
            <a:ext cx="575032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ABLp</a:t>
            </a:r>
            <a:endParaRPr lang="ko-KR" altLang="en-US" sz="1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1D13125-F46D-4624-B3A5-1FA60AFB0105}"/>
              </a:ext>
            </a:extLst>
          </p:cNvPr>
          <p:cNvSpPr txBox="1"/>
          <p:nvPr/>
        </p:nvSpPr>
        <p:spPr>
          <a:xfrm>
            <a:off x="3278209" y="2906168"/>
            <a:ext cx="821675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1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 26ms </a:t>
            </a:r>
            <a:endParaRPr lang="ko-KR" altLang="en-US" sz="1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RVOT ABL">
            <a:hlinkClick r:id="" action="ppaction://media"/>
            <a:extLst>
              <a:ext uri="{FF2B5EF4-FFF2-40B4-BE49-F238E27FC236}">
                <a16:creationId xmlns:a16="http://schemas.microsoft.com/office/drawing/2014/main" id="{95F51DDE-65D6-4739-B6BD-0737F2659CD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60156" y="41842"/>
            <a:ext cx="2247900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370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heme/theme1.xml><?xml version="1.0" encoding="utf-8"?>
<a:theme xmlns:a="http://schemas.openxmlformats.org/drawingml/2006/main" name="1_디자인 사용자 지정">
  <a:themeElements>
    <a:clrScheme name="1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디자인 사용자 지정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디자인 사용자 지정">
  <a:themeElements>
    <a:clrScheme name="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디자인 사용자 지정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문서" ma:contentTypeID="0x01010035105F53ED5DDF49BC981EB4D040F99B" ma:contentTypeVersion="14" ma:contentTypeDescription="새 문서를 만듭니다." ma:contentTypeScope="" ma:versionID="210f5d2590919b0c78d0d02028cae18c">
  <xsd:schema xmlns:xsd="http://www.w3.org/2001/XMLSchema" xmlns:xs="http://www.w3.org/2001/XMLSchema" xmlns:p="http://schemas.microsoft.com/office/2006/metadata/properties" xmlns:ns2="59000048-e08a-47bf-a822-1fbee2540797" xmlns:ns3="8f103357-55e7-4dd4-b223-79a196a42b2d" targetNamespace="http://schemas.microsoft.com/office/2006/metadata/properties" ma:root="true" ma:fieldsID="d043bf5e87e13f5c76d0ef1008cbe7f8" ns2:_="" ns3:_="">
    <xsd:import namespace="59000048-e08a-47bf-a822-1fbee2540797"/>
    <xsd:import namespace="8f103357-55e7-4dd4-b223-79a196a42b2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000048-e08a-47bf-a822-1fbee254079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이미지 태그" ma:readOnly="false" ma:fieldId="{5cf76f15-5ced-4ddc-b409-7134ff3c332f}" ma:taxonomyMulti="true" ma:sspId="e34188af-45e5-4306-9c51-eba8ef4244b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103357-55e7-4dd4-b223-79a196a42b2d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a2c1eb59-48f9-4934-bb19-ce4622268332}" ma:internalName="TaxCatchAll" ma:showField="CatchAllData" ma:web="8f103357-55e7-4dd4-b223-79a196a42b2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콘텐츠 형식"/>
        <xsd:element ref="dc:title" minOccurs="0" maxOccurs="1" ma:index="4" ma:displayName="제목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f103357-55e7-4dd4-b223-79a196a42b2d" xsi:nil="true"/>
    <lcf76f155ced4ddcb4097134ff3c332f xmlns="59000048-e08a-47bf-a822-1fbee2540797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F48E49B-C1D7-48DA-85C3-A648B0E072FA}"/>
</file>

<file path=customXml/itemProps2.xml><?xml version="1.0" encoding="utf-8"?>
<ds:datastoreItem xmlns:ds="http://schemas.openxmlformats.org/officeDocument/2006/customXml" ds:itemID="{A5B049E6-4483-4E74-B000-68C5EDCF6F0D}"/>
</file>

<file path=customXml/itemProps3.xml><?xml version="1.0" encoding="utf-8"?>
<ds:datastoreItem xmlns:ds="http://schemas.openxmlformats.org/officeDocument/2006/customXml" ds:itemID="{2546B10B-53DE-45E5-9BF8-6F621C077AF4}"/>
</file>

<file path=docProps/app.xml><?xml version="1.0" encoding="utf-8"?>
<Properties xmlns="http://schemas.openxmlformats.org/officeDocument/2006/extended-properties" xmlns:vt="http://schemas.openxmlformats.org/officeDocument/2006/docPropsVTypes">
  <TotalTime>57395</TotalTime>
  <Words>919</Words>
  <Application>Microsoft Office PowerPoint</Application>
  <PresentationFormat>화면 슬라이드 쇼(4:3)</PresentationFormat>
  <Paragraphs>169</Paragraphs>
  <Slides>26</Slides>
  <Notes>25</Notes>
  <HiddenSlides>0</HiddenSlides>
  <MMClips>5</MMClips>
  <ScaleCrop>false</ScaleCrop>
  <HeadingPairs>
    <vt:vector size="6" baseType="variant">
      <vt:variant>
        <vt:lpstr>사용한 글꼴</vt:lpstr>
      </vt:variant>
      <vt:variant>
        <vt:i4>14</vt:i4>
      </vt:variant>
      <vt:variant>
        <vt:lpstr>테마</vt:lpstr>
      </vt:variant>
      <vt:variant>
        <vt:i4>7</vt:i4>
      </vt:variant>
      <vt:variant>
        <vt:lpstr>슬라이드 제목</vt:lpstr>
      </vt:variant>
      <vt:variant>
        <vt:i4>26</vt:i4>
      </vt:variant>
    </vt:vector>
  </HeadingPairs>
  <TitlesOfParts>
    <vt:vector size="47" baseType="lpstr">
      <vt:lpstr>Arial Unicode MS</vt:lpstr>
      <vt:lpstr>HY태고딕</vt:lpstr>
      <vt:lpstr>MS PGothic</vt:lpstr>
      <vt:lpstr>굴림</vt:lpstr>
      <vt:lpstr>나눔고딕 Bold</vt:lpstr>
      <vt:lpstr>돋움</vt:lpstr>
      <vt:lpstr>돋움체</vt:lpstr>
      <vt:lpstr>맑은 고딕</vt:lpstr>
      <vt:lpstr>Arial</vt:lpstr>
      <vt:lpstr>Calibri</vt:lpstr>
      <vt:lpstr>Calibri Light</vt:lpstr>
      <vt:lpstr>Tahoma</vt:lpstr>
      <vt:lpstr>Verdana</vt:lpstr>
      <vt:lpstr>Wingdings</vt:lpstr>
      <vt:lpstr>1_디자인 사용자 지정</vt:lpstr>
      <vt:lpstr>디자인 사용자 지정</vt:lpstr>
      <vt:lpstr>3_디자인 사용자 지정</vt:lpstr>
      <vt:lpstr>4_디자인 사용자 지정</vt:lpstr>
      <vt:lpstr>1_기본 디자인</vt:lpstr>
      <vt:lpstr>2_디자인 사용자 지정</vt:lpstr>
      <vt:lpstr>Office 테마</vt:lpstr>
      <vt:lpstr>New Ablation Technologies:  In the Future…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shl1106</dc:creator>
  <cp:lastModifiedBy>Administrator</cp:lastModifiedBy>
  <cp:revision>2339</cp:revision>
  <dcterms:created xsi:type="dcterms:W3CDTF">2009-10-05T05:24:47Z</dcterms:created>
  <dcterms:modified xsi:type="dcterms:W3CDTF">2022-12-02T23:12:00Z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0x01010035105F53ED5DDF49BC981EB4D040F99B</vt:lpwstr>
  </property>
</Properties>
</file>